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5"/>
  </p:notesMasterIdLst>
  <p:sldIdLst>
    <p:sldId id="256" r:id="rId2"/>
    <p:sldId id="280" r:id="rId3"/>
    <p:sldId id="285" r:id="rId4"/>
    <p:sldId id="282" r:id="rId5"/>
    <p:sldId id="283" r:id="rId6"/>
    <p:sldId id="291" r:id="rId7"/>
    <p:sldId id="286" r:id="rId8"/>
    <p:sldId id="284" r:id="rId9"/>
    <p:sldId id="287" r:id="rId10"/>
    <p:sldId id="257" r:id="rId11"/>
    <p:sldId id="258" r:id="rId12"/>
    <p:sldId id="277" r:id="rId13"/>
    <p:sldId id="260" r:id="rId14"/>
    <p:sldId id="267" r:id="rId15"/>
    <p:sldId id="278" r:id="rId16"/>
    <p:sldId id="279" r:id="rId17"/>
    <p:sldId id="269" r:id="rId18"/>
    <p:sldId id="288" r:id="rId19"/>
    <p:sldId id="271" r:id="rId20"/>
    <p:sldId id="289" r:id="rId21"/>
    <p:sldId id="290" r:id="rId22"/>
    <p:sldId id="292" r:id="rId23"/>
    <p:sldId id="293" r:id="rId24"/>
  </p:sldIdLst>
  <p:sldSz cx="9144000" cy="6858000" type="screen4x3"/>
  <p:notesSz cx="6796088" cy="9925050"/>
  <p:defaultTextStyle>
    <a:defPPr>
      <a:defRPr lang="en-GB"/>
    </a:defPPr>
    <a:lvl1pPr algn="l" defTabSz="449263" rtl="0" eaLnBrk="0" fontAlgn="base" hangingPunct="0">
      <a:spcBef>
        <a:spcPct val="0"/>
      </a:spcBef>
      <a:spcAft>
        <a:spcPct val="0"/>
      </a:spcAft>
      <a:defRPr kern="1200">
        <a:solidFill>
          <a:schemeClr val="bg1"/>
        </a:solidFill>
        <a:latin typeface="Calibri" pitchFamily="32" charset="0"/>
        <a:ea typeface="MS PGothic" pitchFamily="32" charset="-128"/>
        <a:cs typeface="+mn-cs"/>
      </a:defRPr>
    </a:lvl1pPr>
    <a:lvl2pPr marL="742950" indent="-285750" algn="l" defTabSz="449263" rtl="0" eaLnBrk="0" fontAlgn="base" hangingPunct="0">
      <a:spcBef>
        <a:spcPct val="0"/>
      </a:spcBef>
      <a:spcAft>
        <a:spcPct val="0"/>
      </a:spcAft>
      <a:defRPr kern="1200">
        <a:solidFill>
          <a:schemeClr val="bg1"/>
        </a:solidFill>
        <a:latin typeface="Calibri" pitchFamily="32" charset="0"/>
        <a:ea typeface="MS PGothic" pitchFamily="32" charset="-128"/>
        <a:cs typeface="+mn-cs"/>
      </a:defRPr>
    </a:lvl2pPr>
    <a:lvl3pPr marL="1143000" indent="-228600" algn="l" defTabSz="449263" rtl="0" eaLnBrk="0" fontAlgn="base" hangingPunct="0">
      <a:spcBef>
        <a:spcPct val="0"/>
      </a:spcBef>
      <a:spcAft>
        <a:spcPct val="0"/>
      </a:spcAft>
      <a:defRPr kern="1200">
        <a:solidFill>
          <a:schemeClr val="bg1"/>
        </a:solidFill>
        <a:latin typeface="Calibri" pitchFamily="32" charset="0"/>
        <a:ea typeface="MS PGothic" pitchFamily="32" charset="-128"/>
        <a:cs typeface="+mn-cs"/>
      </a:defRPr>
    </a:lvl3pPr>
    <a:lvl4pPr marL="1600200" indent="-228600" algn="l" defTabSz="449263" rtl="0" eaLnBrk="0" fontAlgn="base" hangingPunct="0">
      <a:spcBef>
        <a:spcPct val="0"/>
      </a:spcBef>
      <a:spcAft>
        <a:spcPct val="0"/>
      </a:spcAft>
      <a:defRPr kern="1200">
        <a:solidFill>
          <a:schemeClr val="bg1"/>
        </a:solidFill>
        <a:latin typeface="Calibri" pitchFamily="32" charset="0"/>
        <a:ea typeface="MS PGothic" pitchFamily="32" charset="-128"/>
        <a:cs typeface="+mn-cs"/>
      </a:defRPr>
    </a:lvl4pPr>
    <a:lvl5pPr marL="2057400" indent="-228600" algn="l" defTabSz="449263" rtl="0" eaLnBrk="0" fontAlgn="base" hangingPunct="0">
      <a:spcBef>
        <a:spcPct val="0"/>
      </a:spcBef>
      <a:spcAft>
        <a:spcPct val="0"/>
      </a:spcAft>
      <a:defRPr kern="1200">
        <a:solidFill>
          <a:schemeClr val="bg1"/>
        </a:solidFill>
        <a:latin typeface="Calibri" pitchFamily="32" charset="0"/>
        <a:ea typeface="MS PGothic" pitchFamily="32" charset="-128"/>
        <a:cs typeface="+mn-cs"/>
      </a:defRPr>
    </a:lvl5pPr>
    <a:lvl6pPr marL="2286000" algn="l" defTabSz="914400" rtl="0" eaLnBrk="1" latinLnBrk="0" hangingPunct="1">
      <a:defRPr kern="1200">
        <a:solidFill>
          <a:schemeClr val="bg1"/>
        </a:solidFill>
        <a:latin typeface="Calibri" pitchFamily="32" charset="0"/>
        <a:ea typeface="MS PGothic" pitchFamily="32" charset="-128"/>
        <a:cs typeface="+mn-cs"/>
      </a:defRPr>
    </a:lvl6pPr>
    <a:lvl7pPr marL="2743200" algn="l" defTabSz="914400" rtl="0" eaLnBrk="1" latinLnBrk="0" hangingPunct="1">
      <a:defRPr kern="1200">
        <a:solidFill>
          <a:schemeClr val="bg1"/>
        </a:solidFill>
        <a:latin typeface="Calibri" pitchFamily="32" charset="0"/>
        <a:ea typeface="MS PGothic" pitchFamily="32" charset="-128"/>
        <a:cs typeface="+mn-cs"/>
      </a:defRPr>
    </a:lvl7pPr>
    <a:lvl8pPr marL="3200400" algn="l" defTabSz="914400" rtl="0" eaLnBrk="1" latinLnBrk="0" hangingPunct="1">
      <a:defRPr kern="1200">
        <a:solidFill>
          <a:schemeClr val="bg1"/>
        </a:solidFill>
        <a:latin typeface="Calibri" pitchFamily="32" charset="0"/>
        <a:ea typeface="MS PGothic" pitchFamily="32" charset="-128"/>
        <a:cs typeface="+mn-cs"/>
      </a:defRPr>
    </a:lvl8pPr>
    <a:lvl9pPr marL="3657600" algn="l" defTabSz="914400" rtl="0" eaLnBrk="1" latinLnBrk="0" hangingPunct="1">
      <a:defRPr kern="1200">
        <a:solidFill>
          <a:schemeClr val="bg1"/>
        </a:solidFill>
        <a:latin typeface="Calibri" pitchFamily="32" charset="0"/>
        <a:ea typeface="MS PGothic"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660"/>
  </p:normalViewPr>
  <p:slideViewPr>
    <p:cSldViewPr>
      <p:cViewPr>
        <p:scale>
          <a:sx n="140" d="100"/>
          <a:sy n="140" d="100"/>
        </p:scale>
        <p:origin x="852" y="17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051" name="Rectangle 2"/>
          <p:cNvSpPr>
            <a:spLocks noGrp="1" noRot="1" noChangeAspect="1" noChangeArrowheads="1"/>
          </p:cNvSpPr>
          <p:nvPr>
            <p:ph type="sldImg"/>
          </p:nvPr>
        </p:nvSpPr>
        <p:spPr bwMode="auto">
          <a:xfrm>
            <a:off x="1335088" y="835025"/>
            <a:ext cx="412273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3">
            <a:extLst>
              <a:ext uri="{FF2B5EF4-FFF2-40B4-BE49-F238E27FC236}">
                <a16:creationId xmlns="" xmlns:a16="http://schemas.microsoft.com/office/drawing/2014/main" id="{60DE2B0A-B894-4420-BBF0-D9BC806F7538}"/>
              </a:ext>
            </a:extLst>
          </p:cNvPr>
          <p:cNvSpPr>
            <a:spLocks noGrp="1" noChangeArrowheads="1"/>
          </p:cNvSpPr>
          <p:nvPr>
            <p:ph type="body"/>
          </p:nvPr>
        </p:nvSpPr>
        <p:spPr bwMode="auto">
          <a:xfrm>
            <a:off x="647700" y="4343400"/>
            <a:ext cx="5499100" cy="467518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noProof="0"/>
          </a:p>
        </p:txBody>
      </p:sp>
      <p:sp>
        <p:nvSpPr>
          <p:cNvPr id="2053" name="Text Box 4"/>
          <p:cNvSpPr txBox="1">
            <a:spLocks noChangeArrowheads="1"/>
          </p:cNvSpPr>
          <p:nvPr/>
        </p:nvSpPr>
        <p:spPr bwMode="auto">
          <a:xfrm>
            <a:off x="0" y="0"/>
            <a:ext cx="29479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054" name="Text Box 5"/>
          <p:cNvSpPr txBox="1">
            <a:spLocks noChangeArrowheads="1"/>
          </p:cNvSpPr>
          <p:nvPr/>
        </p:nvSpPr>
        <p:spPr bwMode="auto">
          <a:xfrm>
            <a:off x="3846513" y="0"/>
            <a:ext cx="29479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055" name="Text Box 6"/>
          <p:cNvSpPr txBox="1">
            <a:spLocks noChangeArrowheads="1"/>
          </p:cNvSpPr>
          <p:nvPr/>
        </p:nvSpPr>
        <p:spPr bwMode="auto">
          <a:xfrm>
            <a:off x="0" y="9428163"/>
            <a:ext cx="29479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3" name="Rectangle 7">
            <a:extLst>
              <a:ext uri="{FF2B5EF4-FFF2-40B4-BE49-F238E27FC236}">
                <a16:creationId xmlns="" xmlns:a16="http://schemas.microsoft.com/office/drawing/2014/main" id="{B03C6769-9FB6-4FB8-9BED-FAA0D0C32026}"/>
              </a:ext>
            </a:extLst>
          </p:cNvPr>
          <p:cNvSpPr>
            <a:spLocks noGrp="1" noChangeArrowheads="1"/>
          </p:cNvSpPr>
          <p:nvPr>
            <p:ph type="sldNum"/>
          </p:nvPr>
        </p:nvSpPr>
        <p:spPr bwMode="auto">
          <a:xfrm>
            <a:off x="3846513" y="9428163"/>
            <a:ext cx="2946400" cy="492125"/>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marL="215900" indent="-215900" algn="r" eaLnBrk="1">
              <a:lnSpc>
                <a:spcPct val="95000"/>
              </a:lnSpc>
              <a:buClr>
                <a:srgbClr val="000000"/>
              </a:buClr>
              <a:buSzPct val="45000"/>
              <a:buFont typeface="Wingdings" charset="2"/>
              <a:buNone/>
              <a:tabLst>
                <a:tab pos="449263" algn="l"/>
                <a:tab pos="898525" algn="l"/>
                <a:tab pos="1347788" algn="l"/>
                <a:tab pos="1797050" algn="l"/>
                <a:tab pos="2246313" algn="l"/>
                <a:tab pos="2695575" algn="l"/>
              </a:tabLst>
              <a:defRPr sz="1400">
                <a:solidFill>
                  <a:srgbClr val="000000"/>
                </a:solidFill>
                <a:latin typeface="Times New Roman" pitchFamily="16" charset="0"/>
                <a:cs typeface="Segoe UI" charset="0"/>
              </a:defRPr>
            </a:lvl1pPr>
          </a:lstStyle>
          <a:p>
            <a:fld id="{9A2FBFFA-9A69-4D04-95FC-70E67F7D2C2A}" type="slidenum">
              <a:rPr lang="fr-FR" altLang="fr-FR"/>
              <a:pPr/>
              <a:t>‹N°›</a:t>
            </a:fld>
            <a:endParaRPr lang="fr-FR" altLang="fr-FR"/>
          </a:p>
        </p:txBody>
      </p:sp>
    </p:spTree>
    <p:extLst>
      <p:ext uri="{BB962C8B-B14F-4D97-AF65-F5344CB8AC3E}">
        <p14:creationId xmlns:p14="http://schemas.microsoft.com/office/powerpoint/2010/main" val="180269389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5BA8B6DD-81D1-418E-90B5-BF706AF1B919}" type="slidenum">
              <a:rPr lang="fr-FR" altLang="fr-FR" sz="1400"/>
              <a:pPr>
                <a:spcBef>
                  <a:spcPct val="0"/>
                </a:spcBef>
                <a:buSzPct val="45000"/>
                <a:buFont typeface="Wingdings" charset="2"/>
                <a:buNone/>
              </a:pPr>
              <a:t>1</a:t>
            </a:fld>
            <a:endParaRPr lang="fr-FR" altLang="fr-FR" sz="1400"/>
          </a:p>
        </p:txBody>
      </p:sp>
      <p:sp>
        <p:nvSpPr>
          <p:cNvPr id="4099" name="Text Box 1"/>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57BF6909-541F-49FF-885B-70B521EC122D}" type="slidenum">
              <a:rPr lang="fr-FR" altLang="fr-FR" sz="1400"/>
              <a:pPr algn="r" eaLnBrk="1">
                <a:lnSpc>
                  <a:spcPct val="95000"/>
                </a:lnSpc>
                <a:spcBef>
                  <a:spcPct val="0"/>
                </a:spcBef>
                <a:buClrTx/>
                <a:buFontTx/>
                <a:buNone/>
              </a:pPr>
              <a:t>1</a:t>
            </a:fld>
            <a:endParaRPr lang="fr-FR" altLang="fr-FR" sz="1400"/>
          </a:p>
        </p:txBody>
      </p:sp>
      <p:sp>
        <p:nvSpPr>
          <p:cNvPr id="4100" name="Rectangle 2"/>
          <p:cNvSpPr>
            <a:spLocks noGrp="1" noRot="1" noChangeAspect="1" noChangeArrowheads="1" noTextEdit="1"/>
          </p:cNvSpPr>
          <p:nvPr>
            <p:ph type="sldImg"/>
          </p:nvPr>
        </p:nvSpPr>
        <p:spPr>
          <a:xfrm>
            <a:off x="917575" y="744538"/>
            <a:ext cx="4962525" cy="3722687"/>
          </a:xfrm>
          <a:solidFill>
            <a:srgbClr val="FFFFFF"/>
          </a:solidFill>
          <a:ln>
            <a:solidFill>
              <a:srgbClr val="000000"/>
            </a:solidFill>
            <a:miter lim="800000"/>
            <a:headEnd/>
            <a:tailEnd/>
          </a:ln>
        </p:spPr>
      </p:sp>
      <p:sp>
        <p:nvSpPr>
          <p:cNvPr id="4101" name="Text Box 3"/>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21BC67BB-2CBC-4A9F-837C-7CF235948567}" type="slidenum">
              <a:rPr lang="fr-FR" altLang="fr-FR" sz="1400"/>
              <a:pPr>
                <a:spcBef>
                  <a:spcPct val="0"/>
                </a:spcBef>
                <a:buSzPct val="45000"/>
                <a:buFont typeface="Wingdings" charset="2"/>
                <a:buNone/>
              </a:pPr>
              <a:t>10</a:t>
            </a:fld>
            <a:endParaRPr lang="fr-FR" altLang="fr-FR" sz="1400"/>
          </a:p>
        </p:txBody>
      </p:sp>
      <p:sp>
        <p:nvSpPr>
          <p:cNvPr id="22531"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22532"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2533"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7081AD46-99F8-4053-8CD3-D1FE6BA28232}" type="slidenum">
              <a:rPr lang="fr-FR" altLang="fr-FR" sz="1400"/>
              <a:pPr algn="r" eaLnBrk="1">
                <a:lnSpc>
                  <a:spcPct val="95000"/>
                </a:lnSpc>
                <a:spcBef>
                  <a:spcPct val="0"/>
                </a:spcBef>
                <a:buClrTx/>
                <a:buFontTx/>
                <a:buNone/>
              </a:pPr>
              <a:t>10</a:t>
            </a:fld>
            <a:endParaRPr lang="fr-FR" altLang="fr-F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1A0F9DEB-8776-405F-80EE-674DFD4DE54B}" type="slidenum">
              <a:rPr lang="fr-FR" altLang="fr-FR" sz="1400"/>
              <a:pPr>
                <a:spcBef>
                  <a:spcPct val="0"/>
                </a:spcBef>
                <a:buSzPct val="45000"/>
                <a:buFont typeface="Wingdings" charset="2"/>
                <a:buNone/>
              </a:pPr>
              <a:t>11</a:t>
            </a:fld>
            <a:endParaRPr lang="fr-FR" altLang="fr-FR" sz="1400"/>
          </a:p>
        </p:txBody>
      </p:sp>
      <p:sp>
        <p:nvSpPr>
          <p:cNvPr id="24579"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24580"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4581"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E2892A62-03FF-4D11-AB25-D9D7BCFC3903}" type="slidenum">
              <a:rPr lang="fr-FR" altLang="fr-FR" sz="1400"/>
              <a:pPr algn="r" eaLnBrk="1">
                <a:lnSpc>
                  <a:spcPct val="95000"/>
                </a:lnSpc>
                <a:spcBef>
                  <a:spcPct val="0"/>
                </a:spcBef>
                <a:buClrTx/>
                <a:buFontTx/>
                <a:buNone/>
              </a:pPr>
              <a:t>11</a:t>
            </a:fld>
            <a:endParaRPr lang="fr-FR" altLang="fr-F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ChangeArrowheads="1" noTextEdit="1"/>
          </p:cNvSpPr>
          <p:nvPr>
            <p:ph type="sldImg"/>
          </p:nvPr>
        </p:nvSpPr>
        <p:spPr>
          <a:xfrm>
            <a:off x="1270000" y="835025"/>
            <a:ext cx="4252913" cy="3190875"/>
          </a:xfrm>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662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DEA48628-34A4-4697-841F-A238508ABD4F}" type="slidenum">
              <a:rPr lang="fr-FR" altLang="fr-FR" sz="1400"/>
              <a:pPr>
                <a:spcBef>
                  <a:spcPct val="0"/>
                </a:spcBef>
                <a:buSzPct val="45000"/>
                <a:buFont typeface="Wingdings" charset="2"/>
                <a:buNone/>
              </a:pPr>
              <a:t>12</a:t>
            </a:fld>
            <a:endParaRPr lang="fr-FR" altLang="fr-F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FC0E3905-13E5-4FF7-B2DC-31962922B365}" type="slidenum">
              <a:rPr lang="fr-FR" altLang="fr-FR" sz="1400"/>
              <a:pPr>
                <a:spcBef>
                  <a:spcPct val="0"/>
                </a:spcBef>
                <a:buSzPct val="45000"/>
                <a:buFont typeface="Wingdings" charset="2"/>
                <a:buNone/>
              </a:pPr>
              <a:t>13</a:t>
            </a:fld>
            <a:endParaRPr lang="fr-FR" altLang="fr-FR" sz="1400"/>
          </a:p>
        </p:txBody>
      </p:sp>
      <p:sp>
        <p:nvSpPr>
          <p:cNvPr id="28675"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28676"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28677"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9764BEAA-9A38-477B-B788-1EC0F07BB208}" type="slidenum">
              <a:rPr lang="fr-FR" altLang="fr-FR" sz="1400"/>
              <a:pPr algn="r" eaLnBrk="1">
                <a:lnSpc>
                  <a:spcPct val="95000"/>
                </a:lnSpc>
                <a:spcBef>
                  <a:spcPct val="0"/>
                </a:spcBef>
                <a:buClrTx/>
                <a:buFontTx/>
                <a:buNone/>
              </a:pPr>
              <a:t>13</a:t>
            </a:fld>
            <a:endParaRPr lang="fr-FR" altLang="fr-F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6EC92554-5F42-443D-9C73-CA359A846C7D}" type="slidenum">
              <a:rPr lang="fr-FR" altLang="fr-FR" sz="1400"/>
              <a:pPr>
                <a:spcBef>
                  <a:spcPct val="0"/>
                </a:spcBef>
                <a:buSzPct val="45000"/>
                <a:buFont typeface="Wingdings" charset="2"/>
                <a:buNone/>
              </a:pPr>
              <a:t>14</a:t>
            </a:fld>
            <a:endParaRPr lang="fr-FR" altLang="fr-FR" sz="1400"/>
          </a:p>
        </p:txBody>
      </p:sp>
      <p:sp>
        <p:nvSpPr>
          <p:cNvPr id="30723"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30724"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30725"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104799A4-4FF3-426F-989B-18A6B3C1E582}" type="slidenum">
              <a:rPr lang="fr-FR" altLang="fr-FR" sz="1400"/>
              <a:pPr algn="r" eaLnBrk="1">
                <a:lnSpc>
                  <a:spcPct val="95000"/>
                </a:lnSpc>
                <a:spcBef>
                  <a:spcPct val="0"/>
                </a:spcBef>
                <a:buClrTx/>
                <a:buFontTx/>
                <a:buNone/>
              </a:pPr>
              <a:t>14</a:t>
            </a:fld>
            <a:endParaRPr lang="fr-FR" altLang="fr-F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ChangeArrowheads="1" noTextEdit="1"/>
          </p:cNvSpPr>
          <p:nvPr>
            <p:ph type="sldImg"/>
          </p:nvPr>
        </p:nvSpPr>
        <p:spPr>
          <a:xfrm>
            <a:off x="1270000" y="835025"/>
            <a:ext cx="4252913" cy="3190875"/>
          </a:xfrm>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3277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08238AE9-80AF-4D4B-A73A-730043024A84}" type="slidenum">
              <a:rPr lang="fr-FR" altLang="fr-FR" sz="1400"/>
              <a:pPr>
                <a:spcBef>
                  <a:spcPct val="0"/>
                </a:spcBef>
                <a:buSzPct val="45000"/>
                <a:buFont typeface="Wingdings" charset="2"/>
                <a:buNone/>
              </a:pPr>
              <a:t>15</a:t>
            </a:fld>
            <a:endParaRPr lang="fr-FR" altLang="fr-F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E826E0D4-2F8A-47EB-A7AE-7B392215B240}" type="slidenum">
              <a:rPr lang="fr-FR" altLang="fr-FR" sz="1400"/>
              <a:pPr>
                <a:spcBef>
                  <a:spcPct val="0"/>
                </a:spcBef>
                <a:buSzPct val="45000"/>
                <a:buFont typeface="Wingdings" charset="2"/>
                <a:buNone/>
              </a:pPr>
              <a:t>16</a:t>
            </a:fld>
            <a:endParaRPr lang="fr-FR" altLang="fr-FR" sz="1400"/>
          </a:p>
        </p:txBody>
      </p:sp>
      <p:sp>
        <p:nvSpPr>
          <p:cNvPr id="34819"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34820"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34821"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E628C9F2-33C2-4228-9DED-3A59B2D3240A}" type="slidenum">
              <a:rPr lang="fr-FR" altLang="fr-FR" sz="1400"/>
              <a:pPr algn="r" eaLnBrk="1">
                <a:lnSpc>
                  <a:spcPct val="95000"/>
                </a:lnSpc>
                <a:spcBef>
                  <a:spcPct val="0"/>
                </a:spcBef>
                <a:buClrTx/>
                <a:buFontTx/>
                <a:buNone/>
              </a:pPr>
              <a:t>16</a:t>
            </a:fld>
            <a:endParaRPr lang="fr-FR" altLang="fr-F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CC007CF0-F427-4DDA-B6C2-CD88E59E14D4}" type="slidenum">
              <a:rPr lang="fr-FR" altLang="fr-FR" sz="1400"/>
              <a:pPr>
                <a:spcBef>
                  <a:spcPct val="0"/>
                </a:spcBef>
                <a:buSzPct val="45000"/>
                <a:buFont typeface="Wingdings" charset="2"/>
                <a:buNone/>
              </a:pPr>
              <a:t>17</a:t>
            </a:fld>
            <a:endParaRPr lang="fr-FR" altLang="fr-FR" sz="1400"/>
          </a:p>
        </p:txBody>
      </p:sp>
      <p:sp>
        <p:nvSpPr>
          <p:cNvPr id="36867"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36868"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36869"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5566F6FC-DC3C-45C7-9E24-BF180AB406B0}" type="slidenum">
              <a:rPr lang="fr-FR" altLang="fr-FR" sz="1400"/>
              <a:pPr algn="r" eaLnBrk="1">
                <a:lnSpc>
                  <a:spcPct val="95000"/>
                </a:lnSpc>
                <a:spcBef>
                  <a:spcPct val="0"/>
                </a:spcBef>
                <a:buClrTx/>
                <a:buFontTx/>
                <a:buNone/>
              </a:pPr>
              <a:t>17</a:t>
            </a:fld>
            <a:endParaRPr lang="fr-FR" altLang="fr-F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ChangeArrowheads="1" noTextEdit="1"/>
          </p:cNvSpPr>
          <p:nvPr>
            <p:ph type="sldImg"/>
          </p:nvPr>
        </p:nvSpPr>
        <p:spPr>
          <a:xfrm>
            <a:off x="1270000" y="835025"/>
            <a:ext cx="4252913" cy="3190875"/>
          </a:xfrm>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3891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404C7214-767E-40FA-87A5-130E92743008}" type="slidenum">
              <a:rPr lang="fr-FR" altLang="fr-FR" sz="1400"/>
              <a:pPr>
                <a:spcBef>
                  <a:spcPct val="0"/>
                </a:spcBef>
                <a:buSzPct val="45000"/>
                <a:buFont typeface="Wingdings" charset="2"/>
                <a:buNone/>
              </a:pPr>
              <a:t>18</a:t>
            </a:fld>
            <a:endParaRPr lang="fr-FR" altLang="fr-F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7382E08D-9499-4BFC-8993-D3934E051C04}" type="slidenum">
              <a:rPr lang="fr-FR" altLang="fr-FR" sz="1400"/>
              <a:pPr>
                <a:spcBef>
                  <a:spcPct val="0"/>
                </a:spcBef>
                <a:buSzPct val="45000"/>
                <a:buFont typeface="Wingdings" charset="2"/>
                <a:buNone/>
              </a:pPr>
              <a:t>19</a:t>
            </a:fld>
            <a:endParaRPr lang="fr-FR" altLang="fr-FR" sz="1400"/>
          </a:p>
        </p:txBody>
      </p:sp>
      <p:sp>
        <p:nvSpPr>
          <p:cNvPr id="40963" name="Rectangle 1"/>
          <p:cNvSpPr>
            <a:spLocks noGrp="1" noRot="1" noChangeAspect="1" noChangeArrowheads="1" noTextEdit="1"/>
          </p:cNvSpPr>
          <p:nvPr>
            <p:ph type="sldImg"/>
          </p:nvPr>
        </p:nvSpPr>
        <p:spPr>
          <a:xfrm>
            <a:off x="1270000" y="835025"/>
            <a:ext cx="4254500" cy="3192463"/>
          </a:xfrm>
          <a:solidFill>
            <a:srgbClr val="FFFFFF"/>
          </a:solidFill>
          <a:ln>
            <a:solidFill>
              <a:srgbClr val="000000"/>
            </a:solidFill>
            <a:miter lim="800000"/>
            <a:headEnd/>
            <a:tailEnd/>
          </a:ln>
        </p:spPr>
      </p:sp>
      <p:sp>
        <p:nvSpPr>
          <p:cNvPr id="40964" name="Text Box 2"/>
          <p:cNvSpPr txBox="1">
            <a:spLocks noChangeArrowheads="1"/>
          </p:cNvSpPr>
          <p:nvPr/>
        </p:nvSpPr>
        <p:spPr bwMode="auto">
          <a:xfrm>
            <a:off x="647700" y="4343400"/>
            <a:ext cx="550068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40965" name="Text Box 3"/>
          <p:cNvSpPr txBox="1">
            <a:spLocks noChangeArrowheads="1"/>
          </p:cNvSpPr>
          <p:nvPr/>
        </p:nvSpPr>
        <p:spPr bwMode="auto">
          <a:xfrm>
            <a:off x="3846513" y="9428163"/>
            <a:ext cx="29479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a:lnSpc>
                <a:spcPct val="95000"/>
              </a:lnSpc>
              <a:spcBef>
                <a:spcPct val="0"/>
              </a:spcBef>
              <a:buClrTx/>
              <a:buFontTx/>
              <a:buNone/>
            </a:pPr>
            <a:fld id="{01D9FEC2-87DE-44E1-87F0-93F58B9ED875}" type="slidenum">
              <a:rPr lang="fr-FR" altLang="fr-FR" sz="1400"/>
              <a:pPr algn="r" eaLnBrk="1">
                <a:lnSpc>
                  <a:spcPct val="95000"/>
                </a:lnSpc>
                <a:spcBef>
                  <a:spcPct val="0"/>
                </a:spcBef>
                <a:buClrTx/>
                <a:buFontTx/>
                <a:buNone/>
              </a:pPr>
              <a:t>19</a:t>
            </a:fld>
            <a:endParaRPr lang="fr-FR" altLang="fr-F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ChangeArrowheads="1" noTextEdit="1"/>
          </p:cNvSpPr>
          <p:nvPr>
            <p:ph type="sldImg"/>
          </p:nvPr>
        </p:nvSpPr>
        <p:spPr>
          <a:xfrm>
            <a:off x="1270000" y="835025"/>
            <a:ext cx="4252913" cy="3190875"/>
          </a:xfrm>
        </p:spPr>
      </p:sp>
      <p:sp>
        <p:nvSpPr>
          <p:cNvPr id="6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614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4D7E1600-F618-447F-95E9-4E85B3F33809}" type="slidenum">
              <a:rPr lang="fr-FR" altLang="fr-FR" sz="1400"/>
              <a:pPr>
                <a:spcBef>
                  <a:spcPct val="0"/>
                </a:spcBef>
                <a:buSzPct val="45000"/>
                <a:buFont typeface="Wingdings" charset="2"/>
                <a:buNone/>
              </a:pPr>
              <a:t>2</a:t>
            </a:fld>
            <a:endParaRPr lang="fr-FR" altLang="fr-F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ChangeArrowheads="1" noTextEdit="1"/>
          </p:cNvSpPr>
          <p:nvPr>
            <p:ph type="sldImg"/>
          </p:nvPr>
        </p:nvSpPr>
        <p:spPr>
          <a:xfrm>
            <a:off x="1270000" y="835025"/>
            <a:ext cx="4252913" cy="3190875"/>
          </a:xfrm>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301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E5B935C5-0E5F-4FE8-9C32-1A422F2395B6}" type="slidenum">
              <a:rPr lang="fr-FR" altLang="fr-FR" sz="1400"/>
              <a:pPr>
                <a:spcBef>
                  <a:spcPct val="0"/>
                </a:spcBef>
                <a:buSzPct val="45000"/>
                <a:buFont typeface="Wingdings" charset="2"/>
                <a:buNone/>
              </a:pPr>
              <a:t>20</a:t>
            </a:fld>
            <a:endParaRPr lang="fr-FR" altLang="fr-F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ChangeArrowheads="1" noTextEdit="1"/>
          </p:cNvSpPr>
          <p:nvPr>
            <p:ph type="sldImg"/>
          </p:nvPr>
        </p:nvSpPr>
        <p:spPr>
          <a:xfrm>
            <a:off x="1270000" y="835025"/>
            <a:ext cx="4252913" cy="3190875"/>
          </a:xfrm>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5060"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05D22035-BDA0-4A2C-AB8B-04B53D09E180}" type="slidenum">
              <a:rPr lang="fr-FR" altLang="fr-FR" sz="1400"/>
              <a:pPr>
                <a:spcBef>
                  <a:spcPct val="0"/>
                </a:spcBef>
                <a:buSzPct val="45000"/>
                <a:buFont typeface="Wingdings" charset="2"/>
                <a:buNone/>
              </a:pPr>
              <a:t>21</a:t>
            </a:fld>
            <a:endParaRPr lang="fr-FR" altLang="fr-F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ChangeArrowheads="1" noTextEdit="1"/>
          </p:cNvSpPr>
          <p:nvPr>
            <p:ph type="sldImg"/>
          </p:nvPr>
        </p:nvSpPr>
        <p:spPr>
          <a:xfrm>
            <a:off x="1270000" y="835025"/>
            <a:ext cx="4252913" cy="3190875"/>
          </a:xfrm>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710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6265A1E5-7681-4E73-BF73-E865E31ED377}" type="slidenum">
              <a:rPr lang="fr-FR" altLang="fr-FR" sz="1400"/>
              <a:pPr>
                <a:spcBef>
                  <a:spcPct val="0"/>
                </a:spcBef>
                <a:buSzPct val="45000"/>
                <a:buFont typeface="Wingdings" charset="2"/>
                <a:buNone/>
              </a:pPr>
              <a:t>22</a:t>
            </a:fld>
            <a:endParaRPr lang="fr-FR" altLang="fr-F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ChangeArrowheads="1" noTextEdit="1"/>
          </p:cNvSpPr>
          <p:nvPr>
            <p:ph type="sldImg"/>
          </p:nvPr>
        </p:nvSpPr>
        <p:spPr>
          <a:xfrm>
            <a:off x="1270000" y="835025"/>
            <a:ext cx="4252913" cy="3190875"/>
          </a:xfrm>
        </p:spPr>
      </p:sp>
      <p:sp>
        <p:nvSpPr>
          <p:cNvPr id="8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819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0B9A9C1A-D515-4FD7-A136-9673EB3F7BA4}" type="slidenum">
              <a:rPr lang="fr-FR" altLang="fr-FR" sz="1400"/>
              <a:pPr>
                <a:spcBef>
                  <a:spcPct val="0"/>
                </a:spcBef>
                <a:buSzPct val="45000"/>
                <a:buFont typeface="Wingdings" charset="2"/>
                <a:buNone/>
              </a:pPr>
              <a:t>3</a:t>
            </a:fld>
            <a:endParaRPr lang="fr-FR" altLang="fr-F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ChangeArrowheads="1" noTextEdit="1"/>
          </p:cNvSpPr>
          <p:nvPr>
            <p:ph type="sldImg"/>
          </p:nvPr>
        </p:nvSpPr>
        <p:spPr>
          <a:xfrm>
            <a:off x="1270000" y="835025"/>
            <a:ext cx="4252913" cy="3190875"/>
          </a:xfrm>
        </p:spPr>
      </p:sp>
      <p:sp>
        <p:nvSpPr>
          <p:cNvPr id="10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24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C8B60CB1-3478-45CB-80F2-47650370BF88}" type="slidenum">
              <a:rPr lang="fr-FR" altLang="fr-FR" sz="1400"/>
              <a:pPr>
                <a:spcBef>
                  <a:spcPct val="0"/>
                </a:spcBef>
                <a:buSzPct val="45000"/>
                <a:buFont typeface="Wingdings" charset="2"/>
                <a:buNone/>
              </a:pPr>
              <a:t>4</a:t>
            </a:fld>
            <a:endParaRPr lang="fr-FR" altLang="fr-F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ChangeArrowheads="1" noTextEdit="1"/>
          </p:cNvSpPr>
          <p:nvPr>
            <p:ph type="sldImg"/>
          </p:nvPr>
        </p:nvSpPr>
        <p:spPr>
          <a:xfrm>
            <a:off x="1270000" y="835025"/>
            <a:ext cx="4252913" cy="3190875"/>
          </a:xfrm>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229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DD525851-B31C-4587-A270-97D9133AC7C4}" type="slidenum">
              <a:rPr lang="fr-FR" altLang="fr-FR" sz="1400"/>
              <a:pPr>
                <a:spcBef>
                  <a:spcPct val="0"/>
                </a:spcBef>
                <a:buSzPct val="45000"/>
                <a:buFont typeface="Wingdings" charset="2"/>
                <a:buNone/>
              </a:pPr>
              <a:t>5</a:t>
            </a:fld>
            <a:endParaRPr lang="fr-FR" altLang="fr-F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ChangeArrowheads="1" noTextEdit="1"/>
          </p:cNvSpPr>
          <p:nvPr>
            <p:ph type="sldImg"/>
          </p:nvPr>
        </p:nvSpPr>
        <p:spPr>
          <a:xfrm>
            <a:off x="1270000" y="835025"/>
            <a:ext cx="4252913" cy="3190875"/>
          </a:xfrm>
        </p:spPr>
      </p:sp>
      <p:sp>
        <p:nvSpPr>
          <p:cNvPr id="143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4340"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85093ABE-74C9-48D9-AC92-25767940E221}" type="slidenum">
              <a:rPr lang="fr-FR" altLang="fr-FR" sz="1400"/>
              <a:pPr>
                <a:spcBef>
                  <a:spcPct val="0"/>
                </a:spcBef>
                <a:buSzPct val="45000"/>
                <a:buFont typeface="Wingdings" charset="2"/>
                <a:buNone/>
              </a:pPr>
              <a:t>6</a:t>
            </a:fld>
            <a:endParaRPr lang="fr-FR" altLang="fr-F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ChangeArrowheads="1" noTextEdit="1"/>
          </p:cNvSpPr>
          <p:nvPr>
            <p:ph type="sldImg"/>
          </p:nvPr>
        </p:nvSpPr>
        <p:spPr>
          <a:xfrm>
            <a:off x="1270000" y="835025"/>
            <a:ext cx="4252913" cy="3190875"/>
          </a:xfrm>
        </p:spPr>
      </p:sp>
      <p:sp>
        <p:nvSpPr>
          <p:cNvPr id="163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638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BD775AC6-FE75-4E3B-9D7B-BA7FA5D318D8}" type="slidenum">
              <a:rPr lang="fr-FR" altLang="fr-FR" sz="1400"/>
              <a:pPr>
                <a:spcBef>
                  <a:spcPct val="0"/>
                </a:spcBef>
                <a:buSzPct val="45000"/>
                <a:buFont typeface="Wingdings" charset="2"/>
                <a:buNone/>
              </a:pPr>
              <a:t>7</a:t>
            </a:fld>
            <a:endParaRPr lang="fr-FR" altLang="fr-F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ChangeArrowheads="1" noTextEdit="1"/>
          </p:cNvSpPr>
          <p:nvPr>
            <p:ph type="sldImg"/>
          </p:nvPr>
        </p:nvSpPr>
        <p:spPr>
          <a:xfrm>
            <a:off x="1270000" y="835025"/>
            <a:ext cx="4252913" cy="3190875"/>
          </a:xfrm>
        </p:spPr>
      </p:sp>
      <p:sp>
        <p:nvSpPr>
          <p:cNvPr id="18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843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20E60322-7F21-46DB-AB7A-99FF0D267E5D}" type="slidenum">
              <a:rPr lang="fr-FR" altLang="fr-FR" sz="1400"/>
              <a:pPr>
                <a:spcBef>
                  <a:spcPct val="0"/>
                </a:spcBef>
                <a:buSzPct val="45000"/>
                <a:buFont typeface="Wingdings" charset="2"/>
                <a:buNone/>
              </a:pPr>
              <a:t>8</a:t>
            </a:fld>
            <a:endParaRPr lang="fr-FR" altLang="fr-F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a:xfrm>
            <a:off x="1270000" y="835025"/>
            <a:ext cx="4252913" cy="3190875"/>
          </a:xfrm>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048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a:spcBef>
                <a:spcPct val="0"/>
              </a:spcBef>
              <a:buSzPct val="45000"/>
              <a:buFont typeface="Wingdings" charset="2"/>
              <a:buNone/>
            </a:pPr>
            <a:fld id="{D5FC7879-B37A-4628-8460-C2448B941E7F}" type="slidenum">
              <a:rPr lang="fr-FR" altLang="fr-FR" sz="1400"/>
              <a:pPr>
                <a:spcBef>
                  <a:spcPct val="0"/>
                </a:spcBef>
                <a:buSzPct val="45000"/>
                <a:buFont typeface="Wingdings" charset="2"/>
                <a:buNone/>
              </a:pPr>
              <a:t>9</a:t>
            </a:fld>
            <a:endParaRPr lang="fr-FR" altLang="fr-F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539A6633-FFB9-48BE-93EB-0F4570E3BE4B}" type="slidenum">
              <a:rPr lang="fr-FR" altLang="fr-FR"/>
              <a:pPr/>
              <a:t>‹N°›</a:t>
            </a:fld>
            <a:endParaRPr lang="fr-FR" altLang="fr-FR"/>
          </a:p>
        </p:txBody>
      </p:sp>
    </p:spTree>
    <p:extLst>
      <p:ext uri="{BB962C8B-B14F-4D97-AF65-F5344CB8AC3E}">
        <p14:creationId xmlns:p14="http://schemas.microsoft.com/office/powerpoint/2010/main" val="160404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E50A5C72-D7E6-4EDF-AE5A-F98F0DE05C86}" type="slidenum">
              <a:rPr lang="fr-FR" altLang="fr-FR"/>
              <a:pPr/>
              <a:t>‹N°›</a:t>
            </a:fld>
            <a:endParaRPr lang="fr-FR" altLang="fr-FR"/>
          </a:p>
        </p:txBody>
      </p:sp>
    </p:spTree>
    <p:extLst>
      <p:ext uri="{BB962C8B-B14F-4D97-AF65-F5344CB8AC3E}">
        <p14:creationId xmlns:p14="http://schemas.microsoft.com/office/powerpoint/2010/main" val="258180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7813" y="522288"/>
            <a:ext cx="2055812" cy="50831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522288"/>
            <a:ext cx="6018213" cy="50831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46DBAAEE-319B-42D3-8BBF-6F082CCC7523}" type="slidenum">
              <a:rPr lang="fr-FR" altLang="fr-FR"/>
              <a:pPr/>
              <a:t>‹N°›</a:t>
            </a:fld>
            <a:endParaRPr lang="fr-FR" altLang="fr-FR"/>
          </a:p>
        </p:txBody>
      </p:sp>
    </p:spTree>
    <p:extLst>
      <p:ext uri="{BB962C8B-B14F-4D97-AF65-F5344CB8AC3E}">
        <p14:creationId xmlns:p14="http://schemas.microsoft.com/office/powerpoint/2010/main" val="103688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4372AB6E-4370-45DD-A19B-8FF2F4426655}" type="slidenum">
              <a:rPr lang="fr-FR" altLang="fr-FR"/>
              <a:pPr/>
              <a:t>‹N°›</a:t>
            </a:fld>
            <a:endParaRPr lang="fr-FR" altLang="fr-FR"/>
          </a:p>
        </p:txBody>
      </p:sp>
    </p:spTree>
    <p:extLst>
      <p:ext uri="{BB962C8B-B14F-4D97-AF65-F5344CB8AC3E}">
        <p14:creationId xmlns:p14="http://schemas.microsoft.com/office/powerpoint/2010/main" val="140079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19AC91A2-5C2C-473F-ABAC-48F68E23D86C}" type="slidenum">
              <a:rPr lang="fr-FR" altLang="fr-FR"/>
              <a:pPr/>
              <a:t>‹N°›</a:t>
            </a:fld>
            <a:endParaRPr lang="fr-FR" altLang="fr-FR"/>
          </a:p>
        </p:txBody>
      </p:sp>
    </p:spTree>
    <p:extLst>
      <p:ext uri="{BB962C8B-B14F-4D97-AF65-F5344CB8AC3E}">
        <p14:creationId xmlns:p14="http://schemas.microsoft.com/office/powerpoint/2010/main" val="34538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31950"/>
            <a:ext cx="4037013" cy="397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31950"/>
            <a:ext cx="4037012" cy="397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FF8A128D-39B3-49EF-AC35-A856836FC16A}" type="slidenum">
              <a:rPr lang="fr-FR" altLang="fr-FR"/>
              <a:pPr/>
              <a:t>‹N°›</a:t>
            </a:fld>
            <a:endParaRPr lang="fr-FR" altLang="fr-FR"/>
          </a:p>
        </p:txBody>
      </p:sp>
    </p:spTree>
    <p:extLst>
      <p:ext uri="{BB962C8B-B14F-4D97-AF65-F5344CB8AC3E}">
        <p14:creationId xmlns:p14="http://schemas.microsoft.com/office/powerpoint/2010/main" val="320895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1691CB16-88C7-428E-807D-524FFEB3B647}" type="slidenum">
              <a:rPr lang="fr-FR" altLang="fr-FR"/>
              <a:pPr/>
              <a:t>‹N°›</a:t>
            </a:fld>
            <a:endParaRPr lang="fr-FR" altLang="fr-FR"/>
          </a:p>
        </p:txBody>
      </p:sp>
    </p:spTree>
    <p:extLst>
      <p:ext uri="{BB962C8B-B14F-4D97-AF65-F5344CB8AC3E}">
        <p14:creationId xmlns:p14="http://schemas.microsoft.com/office/powerpoint/2010/main" val="25598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DA5B2773-08A6-446A-B77A-D749B7D415EE}" type="slidenum">
              <a:rPr lang="fr-FR" altLang="fr-FR"/>
              <a:pPr/>
              <a:t>‹N°›</a:t>
            </a:fld>
            <a:endParaRPr lang="fr-FR" altLang="fr-FR"/>
          </a:p>
        </p:txBody>
      </p:sp>
    </p:spTree>
    <p:extLst>
      <p:ext uri="{BB962C8B-B14F-4D97-AF65-F5344CB8AC3E}">
        <p14:creationId xmlns:p14="http://schemas.microsoft.com/office/powerpoint/2010/main" val="234297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0A95FBE8-41D7-4583-97EB-653846DD8EE5}" type="slidenum">
              <a:rPr lang="fr-FR" altLang="fr-FR"/>
              <a:pPr/>
              <a:t>‹N°›</a:t>
            </a:fld>
            <a:endParaRPr lang="fr-FR" altLang="fr-FR"/>
          </a:p>
        </p:txBody>
      </p:sp>
    </p:spTree>
    <p:extLst>
      <p:ext uri="{BB962C8B-B14F-4D97-AF65-F5344CB8AC3E}">
        <p14:creationId xmlns:p14="http://schemas.microsoft.com/office/powerpoint/2010/main" val="211339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787CE447-7829-405A-AB2F-2C8855841182}" type="slidenum">
              <a:rPr lang="fr-FR" altLang="fr-FR"/>
              <a:pPr/>
              <a:t>‹N°›</a:t>
            </a:fld>
            <a:endParaRPr lang="fr-FR" altLang="fr-FR"/>
          </a:p>
        </p:txBody>
      </p:sp>
    </p:spTree>
    <p:extLst>
      <p:ext uri="{BB962C8B-B14F-4D97-AF65-F5344CB8AC3E}">
        <p14:creationId xmlns:p14="http://schemas.microsoft.com/office/powerpoint/2010/main" val="304846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a:extLst>
              <a:ext uri="{FF2B5EF4-FFF2-40B4-BE49-F238E27FC236}">
                <a16:creationId xmlns="" xmlns:a16="http://schemas.microsoft.com/office/drawing/2014/main" id="{25C361BD-EDBA-4E0A-B293-9B10A25BDD89}"/>
              </a:ext>
            </a:extLst>
          </p:cNvPr>
          <p:cNvSpPr>
            <a:spLocks noGrp="1" noChangeArrowheads="1"/>
          </p:cNvSpPr>
          <p:nvPr>
            <p:ph type="sldNum" idx="10"/>
          </p:nvPr>
        </p:nvSpPr>
        <p:spPr>
          <a:ln/>
        </p:spPr>
        <p:txBody>
          <a:bodyPr/>
          <a:lstStyle>
            <a:lvl1pPr>
              <a:defRPr/>
            </a:lvl1pPr>
          </a:lstStyle>
          <a:p>
            <a:fld id="{BC6C4DE2-B16B-4305-82EF-9D31FF88808B}" type="slidenum">
              <a:rPr lang="fr-FR" altLang="fr-FR"/>
              <a:pPr/>
              <a:t>‹N°›</a:t>
            </a:fld>
            <a:endParaRPr lang="fr-FR" altLang="fr-FR"/>
          </a:p>
        </p:txBody>
      </p:sp>
    </p:spTree>
    <p:extLst>
      <p:ext uri="{BB962C8B-B14F-4D97-AF65-F5344CB8AC3E}">
        <p14:creationId xmlns:p14="http://schemas.microsoft.com/office/powerpoint/2010/main" val="151905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457200" y="522288"/>
            <a:ext cx="65278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fr-FR" smtClean="0"/>
              <a:t>Cliquez pour éditer le format du texte-titre</a:t>
            </a:r>
          </a:p>
        </p:txBody>
      </p:sp>
      <p:sp>
        <p:nvSpPr>
          <p:cNvPr id="1028" name="Rectangle 3"/>
          <p:cNvSpPr>
            <a:spLocks noGrp="1" noChangeArrowheads="1"/>
          </p:cNvSpPr>
          <p:nvPr>
            <p:ph type="body" idx="1"/>
          </p:nvPr>
        </p:nvSpPr>
        <p:spPr bwMode="auto">
          <a:xfrm>
            <a:off x="457200" y="1631950"/>
            <a:ext cx="8226425"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1240" rIns="0" bIns="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p:txBody>
      </p:sp>
      <p:sp>
        <p:nvSpPr>
          <p:cNvPr id="1029" name="Text Box 4"/>
          <p:cNvSpPr txBox="1">
            <a:spLocks noChangeArrowheads="1"/>
          </p:cNvSpPr>
          <p:nvPr/>
        </p:nvSpPr>
        <p:spPr bwMode="auto">
          <a:xfrm>
            <a:off x="457200" y="6246813"/>
            <a:ext cx="21288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1030" name="Text Box 5"/>
          <p:cNvSpPr txBox="1">
            <a:spLocks noChangeArrowheads="1"/>
          </p:cNvSpPr>
          <p:nvPr/>
        </p:nvSpPr>
        <p:spPr bwMode="auto">
          <a:xfrm>
            <a:off x="3127375" y="6246813"/>
            <a:ext cx="28971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sp>
        <p:nvSpPr>
          <p:cNvPr id="13318" name="Rectangle 6">
            <a:extLst>
              <a:ext uri="{FF2B5EF4-FFF2-40B4-BE49-F238E27FC236}">
                <a16:creationId xmlns="" xmlns:a16="http://schemas.microsoft.com/office/drawing/2014/main" id="{25C361BD-EDBA-4E0A-B293-9B10A25BDD89}"/>
              </a:ext>
            </a:extLst>
          </p:cNvPr>
          <p:cNvSpPr>
            <a:spLocks noGrp="1" noChangeArrowheads="1"/>
          </p:cNvSpPr>
          <p:nvPr>
            <p:ph type="sldNum"/>
          </p:nvPr>
        </p:nvSpPr>
        <p:spPr bwMode="auto">
          <a:xfrm>
            <a:off x="6556375" y="6246813"/>
            <a:ext cx="2127250" cy="4699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charset="2"/>
              <a:buNone/>
              <a:defRPr sz="1400">
                <a:solidFill>
                  <a:srgbClr val="000000"/>
                </a:solidFill>
                <a:latin typeface="Times New Roman" pitchFamily="16" charset="0"/>
                <a:cs typeface="Segoe UI" charset="0"/>
              </a:defRPr>
            </a:lvl1pPr>
          </a:lstStyle>
          <a:p>
            <a:fld id="{0F5F9F2B-E88C-48FB-836C-F625B2FDAF8D}"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lnSpc>
          <a:spcPct val="93000"/>
        </a:lnSpc>
        <a:spcBef>
          <a:spcPct val="0"/>
        </a:spcBef>
        <a:spcAft>
          <a:spcPts val="263"/>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eaLnBrk="0" fontAlgn="base" hangingPunct="0">
        <a:lnSpc>
          <a:spcPct val="93000"/>
        </a:lnSpc>
        <a:spcBef>
          <a:spcPct val="0"/>
        </a:spcBef>
        <a:spcAft>
          <a:spcPts val="263"/>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eaLnBrk="0" fontAlgn="base" hangingPunct="0">
        <a:lnSpc>
          <a:spcPct val="93000"/>
        </a:lnSpc>
        <a:spcBef>
          <a:spcPct val="0"/>
        </a:spcBef>
        <a:spcAft>
          <a:spcPts val="263"/>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eaLnBrk="0" fontAlgn="base" hangingPunct="0">
        <a:lnSpc>
          <a:spcPct val="93000"/>
        </a:lnSpc>
        <a:spcBef>
          <a:spcPct val="0"/>
        </a:spcBef>
        <a:spcAft>
          <a:spcPts val="263"/>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eaLnBrk="0" fontAlgn="base" hangingPunct="0">
        <a:lnSpc>
          <a:spcPct val="93000"/>
        </a:lnSpc>
        <a:spcBef>
          <a:spcPct val="0"/>
        </a:spcBef>
        <a:spcAft>
          <a:spcPts val="263"/>
        </a:spcAft>
        <a:buClr>
          <a:srgbClr val="000000"/>
        </a:buClr>
        <a:buSzPct val="100000"/>
        <a:buFont typeface="Times New Roman" pitchFamily="16" charset="0"/>
        <a:defRPr sz="24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duscol.education.fr/pid23410/le-socle-commu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9525"/>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Microsoft YaHei" charset="-122"/>
              </a:defRPr>
            </a:lvl9pPr>
          </a:lstStyle>
          <a:p>
            <a:pPr eaLnBrk="1" hangingPunct="1">
              <a:lnSpc>
                <a:spcPct val="100000"/>
              </a:lnSpc>
              <a:spcAft>
                <a:spcPct val="0"/>
              </a:spcAft>
              <a:buClrTx/>
              <a:buFontTx/>
              <a:buNone/>
            </a:pPr>
            <a:r>
              <a:rPr lang="fr-FR" altLang="fr-FR" sz="4400" b="1">
                <a:latin typeface="Calibri" pitchFamily="32" charset="0"/>
                <a:ea typeface="MS PGothic" pitchFamily="32" charset="-128"/>
                <a:cs typeface="Arial" charset="0"/>
              </a:rPr>
              <a:t>         Les enjeux de la 3ème</a:t>
            </a:r>
            <a:endParaRPr lang="fr-FR" altLang="fr-FR" sz="4400" b="1" baseline="30000">
              <a:latin typeface="Calibri" pitchFamily="32" charset="0"/>
              <a:ea typeface="MS PGothic" pitchFamily="32" charset="-128"/>
              <a:cs typeface="Arial" charset="0"/>
            </a:endParaRPr>
          </a:p>
          <a:p>
            <a:pPr eaLnBrk="1" hangingPunct="1">
              <a:lnSpc>
                <a:spcPct val="100000"/>
              </a:lnSpc>
              <a:spcAft>
                <a:spcPct val="0"/>
              </a:spcAft>
              <a:buClrTx/>
              <a:buFontTx/>
              <a:buNone/>
            </a:pPr>
            <a:r>
              <a:rPr lang="fr-FR" altLang="fr-FR" sz="4400" b="1">
                <a:latin typeface="Calibri" pitchFamily="32" charset="0"/>
                <a:ea typeface="MS PGothic" pitchFamily="32" charset="-128"/>
                <a:cs typeface="Arial" charset="0"/>
              </a:rPr>
              <a:t> </a:t>
            </a:r>
          </a:p>
          <a:p>
            <a:pPr eaLnBrk="1" hangingPunct="1">
              <a:lnSpc>
                <a:spcPct val="100000"/>
              </a:lnSpc>
              <a:spcAft>
                <a:spcPct val="0"/>
              </a:spcAft>
              <a:buClrTx/>
              <a:buFontTx/>
              <a:buNone/>
            </a:pPr>
            <a:endParaRPr lang="fr-FR" altLang="fr-FR" sz="4400" b="1">
              <a:latin typeface="Calibri" pitchFamily="32" charset="0"/>
              <a:ea typeface="MS PGothic" pitchFamily="32" charset="-128"/>
              <a:cs typeface="Arial" charset="0"/>
            </a:endParaRPr>
          </a:p>
          <a:p>
            <a:pPr eaLnBrk="1" hangingPunct="1">
              <a:lnSpc>
                <a:spcPct val="100000"/>
              </a:lnSpc>
              <a:spcAft>
                <a:spcPct val="0"/>
              </a:spcAft>
              <a:buClrTx/>
              <a:buFontTx/>
              <a:buNone/>
            </a:pPr>
            <a:r>
              <a:rPr lang="fr-FR" altLang="fr-FR" sz="2000" b="1">
                <a:latin typeface="Calibri" pitchFamily="32" charset="0"/>
                <a:ea typeface="MS PGothic" pitchFamily="32" charset="-128"/>
                <a:cs typeface="Arial" charset="0"/>
              </a:rPr>
              <a:t>                                                  </a:t>
            </a:r>
          </a:p>
          <a:p>
            <a:pPr eaLnBrk="1" hangingPunct="1">
              <a:lnSpc>
                <a:spcPct val="100000"/>
              </a:lnSpc>
              <a:spcAft>
                <a:spcPct val="0"/>
              </a:spcAft>
              <a:buClrTx/>
              <a:buFontTx/>
              <a:buNone/>
            </a:pPr>
            <a:endParaRPr lang="fr-FR" altLang="fr-FR" sz="2000" b="1">
              <a:latin typeface="Calibri" pitchFamily="32" charset="0"/>
              <a:ea typeface="MS PGothic" pitchFamily="32" charset="-128"/>
              <a:cs typeface="Arial" charset="0"/>
            </a:endParaRP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1112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6" name="Rectangle 3"/>
          <p:cNvSpPr>
            <a:spLocks noChangeArrowheads="1"/>
          </p:cNvSpPr>
          <p:nvPr/>
        </p:nvSpPr>
        <p:spPr bwMode="auto">
          <a:xfrm>
            <a:off x="7308850" y="-26988"/>
            <a:ext cx="327025" cy="6884988"/>
          </a:xfrm>
          <a:prstGeom prst="rect">
            <a:avLst/>
          </a:pr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6" charset="0"/>
              <a:buNone/>
            </a:pPr>
            <a:endParaRPr lang="fr-FR" altLang="fr-FR"/>
          </a:p>
        </p:txBody>
      </p:sp>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41052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Text Box 5"/>
          <p:cNvSpPr txBox="1">
            <a:spLocks noChangeArrowheads="1"/>
          </p:cNvSpPr>
          <p:nvPr/>
        </p:nvSpPr>
        <p:spPr bwMode="auto">
          <a:xfrm>
            <a:off x="4716463" y="6308725"/>
            <a:ext cx="25923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a:lnSpc>
                <a:spcPct val="100000"/>
              </a:lnSpc>
              <a:spcAft>
                <a:spcPct val="0"/>
              </a:spcAft>
              <a:buClrTx/>
              <a:buFontTx/>
              <a:buNone/>
            </a:pPr>
            <a:r>
              <a:rPr lang="fr-FR" altLang="fr-FR" sz="1200">
                <a:latin typeface="Calibri" pitchFamily="32" charset="0"/>
                <a:ea typeface="MS PGothic" pitchFamily="32" charset="-128"/>
              </a:rPr>
              <a:t>Collège Jean Zay  2017-2018</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522288"/>
            <a:ext cx="77866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3000"/>
              <a:t>Que peut-on faire après la 3</a:t>
            </a:r>
            <a:r>
              <a:rPr lang="fr-FR" altLang="fr-FR" sz="3000" baseline="30000"/>
              <a:t>ème</a:t>
            </a:r>
            <a:r>
              <a:rPr lang="fr-FR" altLang="fr-FR" sz="3000"/>
              <a:t> ?</a:t>
            </a:r>
          </a:p>
        </p:txBody>
      </p:sp>
      <p:graphicFrame>
        <p:nvGraphicFramePr>
          <p:cNvPr id="16386" name="Group 2">
            <a:extLst>
              <a:ext uri="{FF2B5EF4-FFF2-40B4-BE49-F238E27FC236}">
                <a16:creationId xmlns="" xmlns:a16="http://schemas.microsoft.com/office/drawing/2014/main" id="{296120D9-B9FC-47A0-BF77-EE37906DE5CF}"/>
              </a:ext>
            </a:extLst>
          </p:cNvPr>
          <p:cNvGraphicFramePr>
            <a:graphicFrameLocks noGrp="1"/>
          </p:cNvGraphicFramePr>
          <p:nvPr/>
        </p:nvGraphicFramePr>
        <p:xfrm>
          <a:off x="395288" y="1412875"/>
          <a:ext cx="8355012" cy="5029200"/>
        </p:xfrm>
        <a:graphic>
          <a:graphicData uri="http://schemas.openxmlformats.org/drawingml/2006/table">
            <a:tbl>
              <a:tblPr/>
              <a:tblGrid>
                <a:gridCol w="1670050">
                  <a:extLst>
                    <a:ext uri="{9D8B030D-6E8A-4147-A177-3AD203B41FA5}">
                      <a16:colId xmlns="" xmlns:a16="http://schemas.microsoft.com/office/drawing/2014/main" val="20000"/>
                    </a:ext>
                  </a:extLst>
                </a:gridCol>
                <a:gridCol w="1671637">
                  <a:extLst>
                    <a:ext uri="{9D8B030D-6E8A-4147-A177-3AD203B41FA5}">
                      <a16:colId xmlns="" xmlns:a16="http://schemas.microsoft.com/office/drawing/2014/main" val="20001"/>
                    </a:ext>
                  </a:extLst>
                </a:gridCol>
                <a:gridCol w="1671638">
                  <a:extLst>
                    <a:ext uri="{9D8B030D-6E8A-4147-A177-3AD203B41FA5}">
                      <a16:colId xmlns="" xmlns:a16="http://schemas.microsoft.com/office/drawing/2014/main" val="20002"/>
                    </a:ext>
                  </a:extLst>
                </a:gridCol>
                <a:gridCol w="1670050">
                  <a:extLst>
                    <a:ext uri="{9D8B030D-6E8A-4147-A177-3AD203B41FA5}">
                      <a16:colId xmlns="" xmlns:a16="http://schemas.microsoft.com/office/drawing/2014/main" val="20003"/>
                    </a:ext>
                  </a:extLst>
                </a:gridCol>
                <a:gridCol w="1671637">
                  <a:extLst>
                    <a:ext uri="{9D8B030D-6E8A-4147-A177-3AD203B41FA5}">
                      <a16:colId xmlns="" xmlns:a16="http://schemas.microsoft.com/office/drawing/2014/main" val="20004"/>
                    </a:ext>
                  </a:extLst>
                </a:gridCol>
              </a:tblGrid>
              <a:tr h="64771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Arial" charset="0"/>
                          <a:ea typeface="MS PGothic" pitchFamily="32" charset="-128"/>
                        </a:rPr>
                        <a:t>T</a:t>
                      </a:r>
                      <a:r>
                        <a:rPr kumimoji="0" lang="fr-FR" sz="1800" b="0" i="0" u="none" strike="noStrike" cap="none" normalizeH="0" baseline="30000" dirty="0">
                          <a:ln>
                            <a:noFill/>
                          </a:ln>
                          <a:solidFill>
                            <a:srgbClr val="000000"/>
                          </a:solidFill>
                          <a:effectLst/>
                          <a:latin typeface="Arial" charset="0"/>
                          <a:ea typeface="MS PGothic" pitchFamily="32" charset="-128"/>
                        </a:rPr>
                        <a:t>ale</a:t>
                      </a:r>
                      <a:r>
                        <a:rPr kumimoji="0" lang="fr-FR" sz="1800" b="0" i="0" u="none" strike="noStrike" cap="none" normalizeH="0" baseline="0" dirty="0">
                          <a:ln>
                            <a:noFill/>
                          </a:ln>
                          <a:solidFill>
                            <a:srgbClr val="000000"/>
                          </a:solidFill>
                          <a:effectLst/>
                          <a:latin typeface="Arial" charset="0"/>
                          <a:ea typeface="MS PGothic" pitchFamily="32" charset="-128"/>
                        </a:rPr>
                        <a:t> générale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T</a:t>
                      </a:r>
                      <a:r>
                        <a:rPr kumimoji="0" lang="fr-FR" sz="1800" b="0" i="0" u="none" strike="noStrike" cap="none" normalizeH="0" baseline="30000">
                          <a:ln>
                            <a:noFill/>
                          </a:ln>
                          <a:solidFill>
                            <a:srgbClr val="000000"/>
                          </a:solidFill>
                          <a:effectLst/>
                          <a:latin typeface="Arial" charset="0"/>
                          <a:ea typeface="MS PGothic" pitchFamily="32" charset="-128"/>
                        </a:rPr>
                        <a:t>ale</a:t>
                      </a:r>
                      <a:r>
                        <a:rPr kumimoji="0" lang="fr-FR" sz="1800" b="0" i="0" u="none" strike="noStrike" cap="none" normalizeH="0" baseline="0">
                          <a:ln>
                            <a:noFill/>
                          </a:ln>
                          <a:solidFill>
                            <a:srgbClr val="000000"/>
                          </a:solidFill>
                          <a:effectLst/>
                          <a:latin typeface="Arial" charset="0"/>
                          <a:ea typeface="MS PGothic" pitchFamily="32" charset="-128"/>
                        </a:rPr>
                        <a:t> technologique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charset="0"/>
                          <a:ea typeface="MS PGothic" pitchFamily="32" charset="-128"/>
                        </a:rPr>
                        <a:t>T</a:t>
                      </a:r>
                      <a:r>
                        <a:rPr kumimoji="0" lang="fr-FR" sz="1600" b="0" i="0" u="none" strike="noStrike" cap="none" normalizeH="0" baseline="30000">
                          <a:ln>
                            <a:noFill/>
                          </a:ln>
                          <a:solidFill>
                            <a:srgbClr val="000000"/>
                          </a:solidFill>
                          <a:effectLst/>
                          <a:latin typeface="Arial" charset="0"/>
                          <a:ea typeface="MS PGothic" pitchFamily="32" charset="-128"/>
                        </a:rPr>
                        <a:t>ale </a:t>
                      </a:r>
                      <a:r>
                        <a:rPr kumimoji="0" lang="fr-FR" sz="1600" b="0" i="0" u="none" strike="noStrike" cap="none" normalizeH="0" baseline="0">
                          <a:ln>
                            <a:noFill/>
                          </a:ln>
                          <a:solidFill>
                            <a:srgbClr val="000000"/>
                          </a:solidFill>
                          <a:effectLst/>
                          <a:latin typeface="Arial" charset="0"/>
                          <a:ea typeface="MS PGothic" pitchFamily="32" charset="-128"/>
                        </a:rPr>
                        <a:t>professionnelle</a:t>
                      </a:r>
                    </a:p>
                  </a:txBody>
                  <a:tcPr marL="90000" marR="90000" marT="69049"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txBody>
                  <a:tcPr marL="90000" marR="90000" marT="60625" marB="46801" anchor="ctr" horzOverflow="overflow">
                    <a:lnL w="5760" cap="flat" cmpd="sng" algn="ctr">
                      <a:solidFill>
                        <a:srgbClr val="000000"/>
                      </a:solidFill>
                      <a:prstDash val="solid"/>
                      <a:round/>
                      <a:headEnd type="none" w="med" len="med"/>
                      <a:tailEnd type="none" w="med" len="med"/>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5088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1</a:t>
                      </a:r>
                      <a:r>
                        <a:rPr kumimoji="0" lang="fr-FR" sz="1800" b="0" i="0" u="none" strike="noStrike" cap="none" normalizeH="0" baseline="30000">
                          <a:ln>
                            <a:noFill/>
                          </a:ln>
                          <a:solidFill>
                            <a:srgbClr val="000000"/>
                          </a:solidFill>
                          <a:effectLst/>
                          <a:latin typeface="Arial" charset="0"/>
                          <a:ea typeface="MS PGothic" pitchFamily="32" charset="-128"/>
                        </a:rPr>
                        <a:t>ère</a:t>
                      </a:r>
                      <a:r>
                        <a:rPr kumimoji="0" lang="fr-FR" sz="1800" b="0" i="0" u="none" strike="noStrike" cap="none" normalizeH="0" baseline="0">
                          <a:ln>
                            <a:noFill/>
                          </a:ln>
                          <a:solidFill>
                            <a:srgbClr val="000000"/>
                          </a:solidFill>
                          <a:effectLst/>
                          <a:latin typeface="Arial" charset="0"/>
                          <a:ea typeface="MS PGothic" pitchFamily="32" charset="-128"/>
                        </a:rPr>
                        <a:t> générale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1</a:t>
                      </a:r>
                      <a:r>
                        <a:rPr kumimoji="0" lang="fr-FR" sz="1800" b="0" i="0" u="none" strike="noStrike" cap="none" normalizeH="0" baseline="30000">
                          <a:ln>
                            <a:noFill/>
                          </a:ln>
                          <a:solidFill>
                            <a:srgbClr val="000000"/>
                          </a:solidFill>
                          <a:effectLst/>
                          <a:latin typeface="Arial" charset="0"/>
                          <a:ea typeface="MS PGothic" pitchFamily="32" charset="-128"/>
                        </a:rPr>
                        <a:t>ère</a:t>
                      </a:r>
                      <a:r>
                        <a:rPr kumimoji="0" lang="fr-FR" sz="1800" b="0" i="0" u="none" strike="noStrike" cap="none" normalizeH="0" baseline="0">
                          <a:ln>
                            <a:noFill/>
                          </a:ln>
                          <a:solidFill>
                            <a:srgbClr val="000000"/>
                          </a:solidFill>
                          <a:effectLst/>
                          <a:latin typeface="Arial" charset="0"/>
                          <a:ea typeface="MS PGothic" pitchFamily="32" charset="-128"/>
                        </a:rPr>
                        <a:t> technologique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charset="0"/>
                          <a:ea typeface="MS PGothic" pitchFamily="32" charset="-128"/>
                        </a:rPr>
                        <a:t>1</a:t>
                      </a:r>
                      <a:r>
                        <a:rPr kumimoji="0" lang="fr-FR" sz="1600" b="0" i="0" u="none" strike="noStrike" cap="none" normalizeH="0" baseline="30000">
                          <a:ln>
                            <a:noFill/>
                          </a:ln>
                          <a:solidFill>
                            <a:srgbClr val="000000"/>
                          </a:solidFill>
                          <a:effectLst/>
                          <a:latin typeface="Arial" charset="0"/>
                          <a:ea typeface="MS PGothic" pitchFamily="32" charset="-128"/>
                        </a:rPr>
                        <a:t>ère</a:t>
                      </a:r>
                      <a:r>
                        <a:rPr kumimoji="0" lang="fr-FR" sz="1600" b="0" i="0" u="none" strike="noStrike" cap="none" normalizeH="0" baseline="0">
                          <a:ln>
                            <a:noFill/>
                          </a:ln>
                          <a:solidFill>
                            <a:srgbClr val="000000"/>
                          </a:solidFill>
                          <a:effectLst/>
                          <a:latin typeface="Arial" charset="0"/>
                          <a:ea typeface="MS PGothic" pitchFamily="32" charset="-128"/>
                        </a:rPr>
                        <a:t> professionnelle</a:t>
                      </a:r>
                    </a:p>
                  </a:txBody>
                  <a:tcPr marL="90000" marR="90000" marT="69049"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2</a:t>
                      </a:r>
                      <a:r>
                        <a:rPr kumimoji="0" lang="fr-FR" sz="1800" b="0" i="0" u="none" strike="noStrike" cap="none" normalizeH="0" baseline="30000">
                          <a:ln>
                            <a:noFill/>
                          </a:ln>
                          <a:solidFill>
                            <a:srgbClr val="000000"/>
                          </a:solidFill>
                          <a:effectLst/>
                          <a:latin typeface="Arial" charset="0"/>
                          <a:ea typeface="MS PGothic" pitchFamily="32" charset="-128"/>
                        </a:rPr>
                        <a:t>ème</a:t>
                      </a:r>
                      <a:r>
                        <a:rPr kumimoji="0" lang="fr-FR" sz="1800" b="0" i="0" u="none" strike="noStrike" cap="none" normalizeH="0" baseline="0">
                          <a:ln>
                            <a:noFill/>
                          </a:ln>
                          <a:solidFill>
                            <a:srgbClr val="000000"/>
                          </a:solidFill>
                          <a:effectLst/>
                          <a:latin typeface="Arial" charset="0"/>
                          <a:ea typeface="MS PGothic" pitchFamily="32" charset="-128"/>
                        </a:rPr>
                        <a:t> année de CAP</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49298">
                <a:tc gridSpan="2">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2</a:t>
                      </a:r>
                      <a:r>
                        <a:rPr kumimoji="0" lang="fr-FR" sz="1800" b="0" i="0" u="none" strike="noStrike" cap="none" normalizeH="0" baseline="30000">
                          <a:ln>
                            <a:noFill/>
                          </a:ln>
                          <a:solidFill>
                            <a:srgbClr val="000000"/>
                          </a:solidFill>
                          <a:effectLst/>
                          <a:latin typeface="Arial" charset="0"/>
                          <a:ea typeface="MS PGothic" pitchFamily="32" charset="-128"/>
                        </a:rPr>
                        <a:t>nde</a:t>
                      </a:r>
                      <a:r>
                        <a:rPr kumimoji="0" lang="fr-FR" sz="1800" b="0" i="0" u="none" strike="noStrike" cap="none" normalizeH="0" baseline="0">
                          <a:ln>
                            <a:noFill/>
                          </a:ln>
                          <a:solidFill>
                            <a:srgbClr val="000000"/>
                          </a:solidFill>
                          <a:effectLst/>
                          <a:latin typeface="Arial" charset="0"/>
                          <a:ea typeface="MS PGothic" pitchFamily="32" charset="-128"/>
                        </a:rPr>
                        <a:t> générale et technologique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charset="0"/>
                          <a:ea typeface="MS PGothic" pitchFamily="32" charset="-128"/>
                        </a:rPr>
                        <a:t>2</a:t>
                      </a:r>
                      <a:r>
                        <a:rPr kumimoji="0" lang="fr-FR" sz="1600" b="0" i="0" u="none" strike="noStrike" cap="none" normalizeH="0" baseline="30000">
                          <a:ln>
                            <a:noFill/>
                          </a:ln>
                          <a:solidFill>
                            <a:srgbClr val="000000"/>
                          </a:solidFill>
                          <a:effectLst/>
                          <a:latin typeface="Arial" charset="0"/>
                          <a:ea typeface="MS PGothic" pitchFamily="32" charset="-128"/>
                        </a:rPr>
                        <a:t>nde</a:t>
                      </a:r>
                      <a:r>
                        <a:rPr kumimoji="0" lang="fr-FR" sz="1600" b="0" i="0" u="none" strike="noStrike" cap="none" normalizeH="0" baseline="0">
                          <a:ln>
                            <a:noFill/>
                          </a:ln>
                          <a:solidFill>
                            <a:srgbClr val="000000"/>
                          </a:solidFill>
                          <a:effectLst/>
                          <a:latin typeface="Arial" charset="0"/>
                          <a:ea typeface="MS PGothic" pitchFamily="32" charset="-128"/>
                        </a:rPr>
                        <a:t> professionnelle</a:t>
                      </a:r>
                    </a:p>
                  </a:txBody>
                  <a:tcPr marL="90000" marR="90000" marT="69049"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1</a:t>
                      </a:r>
                      <a:r>
                        <a:rPr kumimoji="0" lang="fr-FR" sz="1800" b="0" i="0" u="none" strike="noStrike" cap="none" normalizeH="0" baseline="30000">
                          <a:ln>
                            <a:noFill/>
                          </a:ln>
                          <a:solidFill>
                            <a:srgbClr val="000000"/>
                          </a:solidFill>
                          <a:effectLst/>
                          <a:latin typeface="Arial" charset="0"/>
                          <a:ea typeface="MS PGothic" pitchFamily="32" charset="-128"/>
                        </a:rPr>
                        <a:t>ère</a:t>
                      </a:r>
                      <a:r>
                        <a:rPr kumimoji="0" lang="fr-FR" sz="1800" b="0" i="0" u="none" strike="noStrike" cap="none" normalizeH="0" baseline="0">
                          <a:ln>
                            <a:noFill/>
                          </a:ln>
                          <a:solidFill>
                            <a:srgbClr val="000000"/>
                          </a:solidFill>
                          <a:effectLst/>
                          <a:latin typeface="Arial" charset="0"/>
                          <a:ea typeface="MS PGothic" pitchFamily="32" charset="-128"/>
                        </a:rPr>
                        <a:t> année de CAP</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79419">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w="5760" cap="flat" cmpd="sng" algn="ctr">
                      <a:solidFill>
                        <a:srgbClr val="000000"/>
                      </a:solidFill>
                      <a:prstDash val="solid"/>
                      <a:round/>
                      <a:headEnd type="none" w="med" len="med"/>
                      <a:tailEnd type="none" w="med" len="med"/>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4136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Bac général</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Bac technologique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Bac professionnel</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CAP</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77831">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w="5760" cap="flat" cmpd="sng" algn="ctr">
                      <a:solidFill>
                        <a:srgbClr val="000000"/>
                      </a:solidFill>
                      <a:prstDash val="solid"/>
                      <a:round/>
                      <a:headEnd type="none" w="med" len="med"/>
                      <a:tailEnd type="none" w="med" len="med"/>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anchor="ctr" horzOverflow="overflow">
                    <a:lnL>
                      <a:noFill/>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50885">
                <a:tc gridSpan="2">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Voie générale et technologique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Arial" charset="0"/>
                          <a:ea typeface="MS PGothic" pitchFamily="32" charset="-128"/>
                        </a:rPr>
                        <a:t>Voie  professionnelle</a:t>
                      </a:r>
                    </a:p>
                  </a:txBody>
                  <a:tcPr marL="90000" marR="90000" marT="72055" marB="46801"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 xmlns:a16="http://schemas.microsoft.com/office/drawing/2014/main" val="10006"/>
                  </a:ext>
                </a:extLst>
              </a:tr>
              <a:tr h="377831">
                <a:tc gridSpan="2">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w="5760" cap="flat" cmpd="sng" algn="ctr">
                      <a:solidFill>
                        <a:srgbClr val="000000"/>
                      </a:solidFill>
                      <a:prstDash val="solid"/>
                      <a:round/>
                      <a:headEnd type="none" w="med" len="med"/>
                      <a:tailEnd type="none" w="med" len="med"/>
                    </a:lnL>
                    <a:lnR>
                      <a:noFill/>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775F55"/>
                        </a:solidFill>
                        <a:effectLst/>
                        <a:latin typeface="Perpetua" pitchFamily="16" charset="0"/>
                        <a:ea typeface="MS PGothic" pitchFamily="32" charset="-128"/>
                      </a:endParaRPr>
                    </a:p>
                  </a:txBody>
                  <a:tcPr marL="90000" marR="90000" marT="60625" marB="46801" horzOverflow="overflow">
                    <a:lnL>
                      <a:noFill/>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 xmlns:a16="http://schemas.microsoft.com/office/drawing/2014/main" val="10007"/>
                  </a:ext>
                </a:extLst>
              </a:tr>
              <a:tr h="653981">
                <a:tc gridSpan="5">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3600" b="0" i="0" u="none" strike="noStrike" cap="none" normalizeH="0" baseline="0" dirty="0">
                          <a:ln>
                            <a:noFill/>
                          </a:ln>
                          <a:solidFill>
                            <a:srgbClr val="000000"/>
                          </a:solidFill>
                          <a:effectLst/>
                          <a:latin typeface="Arial" charset="0"/>
                          <a:ea typeface="MS PGothic" pitchFamily="32" charset="-128"/>
                        </a:rPr>
                        <a:t>3</a:t>
                      </a:r>
                      <a:r>
                        <a:rPr kumimoji="0" lang="fr-FR" sz="3600" b="0" i="0" u="none" strike="noStrike" cap="none" normalizeH="0" baseline="30000" dirty="0">
                          <a:ln>
                            <a:noFill/>
                          </a:ln>
                          <a:solidFill>
                            <a:srgbClr val="000000"/>
                          </a:solidFill>
                          <a:effectLst/>
                          <a:latin typeface="Arial" charset="0"/>
                          <a:ea typeface="MS PGothic" pitchFamily="32" charset="-128"/>
                        </a:rPr>
                        <a:t>ème</a:t>
                      </a:r>
                      <a:r>
                        <a:rPr kumimoji="0" lang="fr-FR" sz="3600" b="0" i="0" u="none" strike="noStrike" cap="none" normalizeH="0" baseline="0" dirty="0">
                          <a:ln>
                            <a:noFill/>
                          </a:ln>
                          <a:solidFill>
                            <a:srgbClr val="000000"/>
                          </a:solidFill>
                          <a:effectLst/>
                          <a:latin typeface="Arial" charset="0"/>
                          <a:ea typeface="MS PGothic" pitchFamily="32" charset="-128"/>
                        </a:rPr>
                        <a:t>  </a:t>
                      </a:r>
                    </a:p>
                  </a:txBody>
                  <a:tcPr marL="90000" marR="90000" marT="96950" marB="46801"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8"/>
                  </a:ext>
                </a:extLst>
              </a:tr>
            </a:tbl>
          </a:graphicData>
        </a:graphic>
      </p:graphicFrame>
      <p:cxnSp>
        <p:nvCxnSpPr>
          <p:cNvPr id="21574" name="AutoShape 106"/>
          <p:cNvCxnSpPr>
            <a:cxnSpLocks noChangeShapeType="1"/>
          </p:cNvCxnSpPr>
          <p:nvPr/>
        </p:nvCxnSpPr>
        <p:spPr bwMode="auto">
          <a:xfrm flipH="1" flipV="1">
            <a:off x="2051050" y="5443538"/>
            <a:ext cx="1944688" cy="287337"/>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75" name="AutoShape 107"/>
          <p:cNvCxnSpPr>
            <a:cxnSpLocks noChangeShapeType="1"/>
          </p:cNvCxnSpPr>
          <p:nvPr/>
        </p:nvCxnSpPr>
        <p:spPr bwMode="auto">
          <a:xfrm flipV="1">
            <a:off x="5148263" y="5443538"/>
            <a:ext cx="2016125" cy="287337"/>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76" name="AutoShape 108"/>
          <p:cNvCxnSpPr>
            <a:cxnSpLocks noChangeShapeType="1"/>
          </p:cNvCxnSpPr>
          <p:nvPr/>
        </p:nvCxnSpPr>
        <p:spPr bwMode="auto">
          <a:xfrm flipV="1">
            <a:off x="1116013" y="3357563"/>
            <a:ext cx="1587"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77" name="AutoShape 109"/>
          <p:cNvCxnSpPr>
            <a:cxnSpLocks noChangeShapeType="1"/>
          </p:cNvCxnSpPr>
          <p:nvPr/>
        </p:nvCxnSpPr>
        <p:spPr bwMode="auto">
          <a:xfrm flipV="1">
            <a:off x="2916238" y="3357563"/>
            <a:ext cx="1587"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78" name="AutoShape 110"/>
          <p:cNvCxnSpPr>
            <a:cxnSpLocks noChangeShapeType="1"/>
          </p:cNvCxnSpPr>
          <p:nvPr/>
        </p:nvCxnSpPr>
        <p:spPr bwMode="auto">
          <a:xfrm flipV="1">
            <a:off x="6227763" y="3357563"/>
            <a:ext cx="3175"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79" name="AutoShape 111"/>
          <p:cNvCxnSpPr>
            <a:cxnSpLocks noChangeShapeType="1"/>
          </p:cNvCxnSpPr>
          <p:nvPr/>
        </p:nvCxnSpPr>
        <p:spPr bwMode="auto">
          <a:xfrm flipV="1">
            <a:off x="7956550" y="3357563"/>
            <a:ext cx="1588"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80" name="AutoShape 112"/>
          <p:cNvCxnSpPr>
            <a:cxnSpLocks noChangeShapeType="1"/>
          </p:cNvCxnSpPr>
          <p:nvPr/>
        </p:nvCxnSpPr>
        <p:spPr bwMode="auto">
          <a:xfrm flipH="1" flipV="1">
            <a:off x="1331913" y="4365625"/>
            <a:ext cx="647700"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81" name="AutoShape 113"/>
          <p:cNvCxnSpPr>
            <a:cxnSpLocks noChangeShapeType="1"/>
          </p:cNvCxnSpPr>
          <p:nvPr/>
        </p:nvCxnSpPr>
        <p:spPr bwMode="auto">
          <a:xfrm flipH="1" flipV="1">
            <a:off x="6443663" y="4365625"/>
            <a:ext cx="576262"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82" name="AutoShape 114"/>
          <p:cNvCxnSpPr>
            <a:cxnSpLocks noChangeShapeType="1"/>
          </p:cNvCxnSpPr>
          <p:nvPr/>
        </p:nvCxnSpPr>
        <p:spPr bwMode="auto">
          <a:xfrm flipV="1">
            <a:off x="2195513" y="4365625"/>
            <a:ext cx="649287"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1583" name="AutoShape 115"/>
          <p:cNvCxnSpPr>
            <a:cxnSpLocks noChangeShapeType="1"/>
          </p:cNvCxnSpPr>
          <p:nvPr/>
        </p:nvCxnSpPr>
        <p:spPr bwMode="auto">
          <a:xfrm flipV="1">
            <a:off x="7164388" y="4365625"/>
            <a:ext cx="647700" cy="358775"/>
          </a:xfrm>
          <a:prstGeom prst="straightConnector1">
            <a:avLst/>
          </a:prstGeom>
          <a:noFill/>
          <a:ln w="3492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85800" y="2130425"/>
            <a:ext cx="77724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3200" b="1">
                <a:latin typeface="Calibri" pitchFamily="32" charset="0"/>
              </a:rPr>
              <a:t>La voie générale et technologique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6"/>
          <p:cNvSpPr>
            <a:spLocks noGrp="1" noChangeArrowheads="1"/>
          </p:cNvSpPr>
          <p:nvPr>
            <p:ph type="title"/>
          </p:nvPr>
        </p:nvSpPr>
        <p:spPr/>
        <p:txBody>
          <a:bodyPr/>
          <a:lstStyle/>
          <a:p>
            <a:r>
              <a:rPr lang="fr-FR" altLang="fr-FR" smtClean="0"/>
              <a:t>    La voie générale et technologique</a:t>
            </a:r>
          </a:p>
        </p:txBody>
      </p:sp>
      <p:sp>
        <p:nvSpPr>
          <p:cNvPr id="8" name="Espace réservé du contenu 7">
            <a:extLst>
              <a:ext uri="{FF2B5EF4-FFF2-40B4-BE49-F238E27FC236}">
                <a16:creationId xmlns="" xmlns:a16="http://schemas.microsoft.com/office/drawing/2014/main" id="{F55A17A6-8BE4-435B-9EC8-B2C5374A21EC}"/>
              </a:ext>
            </a:extLst>
          </p:cNvPr>
          <p:cNvSpPr>
            <a:spLocks noGrp="1"/>
          </p:cNvSpPr>
          <p:nvPr>
            <p:ph sz="half" idx="1"/>
          </p:nvPr>
        </p:nvSpPr>
        <p:spPr>
          <a:xfrm>
            <a:off x="457200" y="1631950"/>
            <a:ext cx="5410200" cy="4749800"/>
          </a:xfrm>
        </p:spPr>
        <p:txBody>
          <a:bodyPr/>
          <a:lstStyle/>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400" dirty="0">
                <a:latin typeface="Perpetua" pitchFamily="16" charset="0"/>
              </a:rPr>
              <a:t>Permet de préparer un Bac général ou un Bac technologique en 3 ans </a:t>
            </a:r>
          </a:p>
          <a:p>
            <a:pPr marL="271463" indent="-269875" algn="just" eaLnBrk="1">
              <a:spcBef>
                <a:spcPts val="575"/>
              </a:spcBef>
              <a:spcAft>
                <a:spcPts val="600"/>
              </a:spcAft>
              <a:buClrTx/>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4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400" dirty="0">
                <a:latin typeface="Perpetua" pitchFamily="16" charset="0"/>
              </a:rPr>
              <a:t>1ère année commune à la voie générale et à la voie technologique : la 2nde GT </a:t>
            </a:r>
          </a:p>
          <a:p>
            <a:pPr marL="271463" indent="-269875" algn="just" eaLnBrk="1">
              <a:spcBef>
                <a:spcPts val="575"/>
              </a:spcBef>
              <a:spcAft>
                <a:spcPts val="600"/>
              </a:spcAft>
              <a:buClrTx/>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4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400" dirty="0">
                <a:latin typeface="Perpetua" pitchFamily="16" charset="0"/>
              </a:rPr>
              <a:t>Le choix du Bac se fait à la fin de la 2nde GT</a:t>
            </a:r>
          </a:p>
          <a:p>
            <a:pPr marL="271463" indent="-269875" algn="just" eaLnBrk="1">
              <a:spcBef>
                <a:spcPts val="575"/>
              </a:spcBef>
              <a:spcAft>
                <a:spcPts val="600"/>
              </a:spcAft>
              <a:buClrTx/>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4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400" dirty="0">
                <a:latin typeface="Perpetua" pitchFamily="16" charset="0"/>
              </a:rPr>
              <a:t>Demande </a:t>
            </a:r>
            <a:r>
              <a:rPr lang="fr-FR" sz="2400" u="sng" dirty="0">
                <a:latin typeface="Perpetua" pitchFamily="16" charset="0"/>
              </a:rPr>
              <a:t>obligatoirement</a:t>
            </a:r>
            <a:r>
              <a:rPr lang="fr-FR" sz="2400" dirty="0">
                <a:latin typeface="Perpetua" pitchFamily="16" charset="0"/>
              </a:rPr>
              <a:t> de continuer ses études après l'obtention de son Bac</a:t>
            </a:r>
          </a:p>
          <a:p>
            <a:pPr>
              <a:defRPr/>
            </a:pPr>
            <a:endParaRPr lang="fr-FR" dirty="0"/>
          </a:p>
        </p:txBody>
      </p:sp>
      <p:pic>
        <p:nvPicPr>
          <p:cNvPr id="2560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56325" y="2205038"/>
            <a:ext cx="2478088" cy="295275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522288"/>
            <a:ext cx="74279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2800" b="1">
                <a:latin typeface="Perpetua" pitchFamily="16" charset="0"/>
              </a:rPr>
              <a:t>Programme de 2</a:t>
            </a:r>
            <a:r>
              <a:rPr lang="fr-FR" altLang="fr-FR" sz="2800" b="1" baseline="30000">
                <a:latin typeface="Perpetua" pitchFamily="16" charset="0"/>
              </a:rPr>
              <a:t>nde</a:t>
            </a:r>
            <a:r>
              <a:rPr lang="fr-FR" altLang="fr-FR" sz="2800" b="1">
                <a:latin typeface="Perpetua" pitchFamily="16" charset="0"/>
              </a:rPr>
              <a:t> générale et technologique</a:t>
            </a:r>
          </a:p>
        </p:txBody>
      </p:sp>
      <p:graphicFrame>
        <p:nvGraphicFramePr>
          <p:cNvPr id="19458" name="Group 2">
            <a:extLst>
              <a:ext uri="{FF2B5EF4-FFF2-40B4-BE49-F238E27FC236}">
                <a16:creationId xmlns="" xmlns:a16="http://schemas.microsoft.com/office/drawing/2014/main" id="{D562F375-ACB2-4615-B087-4584738DBFF8}"/>
              </a:ext>
            </a:extLst>
          </p:cNvPr>
          <p:cNvGraphicFramePr>
            <a:graphicFrameLocks noGrp="1"/>
          </p:cNvGraphicFramePr>
          <p:nvPr/>
        </p:nvGraphicFramePr>
        <p:xfrm>
          <a:off x="457200" y="1631950"/>
          <a:ext cx="8229600" cy="4605338"/>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855663">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a:ln>
                            <a:noFill/>
                          </a:ln>
                          <a:solidFill>
                            <a:srgbClr val="FFFFFF"/>
                          </a:solidFill>
                          <a:effectLst/>
                          <a:latin typeface="Perpetua" pitchFamily="16" charset="0"/>
                          <a:ea typeface="MS PGothic" pitchFamily="32" charset="-128"/>
                        </a:rPr>
                        <a:t>Tronc commun  (25H30)</a:t>
                      </a:r>
                    </a:p>
                  </a:txBody>
                  <a:tcPr marL="90000" marR="90000" marT="60624" marB="4680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FFFFFF"/>
                          </a:solidFill>
                          <a:effectLst/>
                          <a:latin typeface="Perpetua" pitchFamily="16" charset="0"/>
                          <a:ea typeface="MS PGothic" pitchFamily="32" charset="-128"/>
                        </a:rPr>
                        <a:t>Enseignements</a:t>
                      </a:r>
                    </a:p>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FFFFFF"/>
                          </a:solidFill>
                          <a:effectLst/>
                          <a:latin typeface="Perpetua" pitchFamily="16" charset="0"/>
                          <a:ea typeface="MS PGothic" pitchFamily="32" charset="-128"/>
                        </a:rPr>
                        <a:t>d’exploration (3H)</a:t>
                      </a:r>
                    </a:p>
                  </a:txBody>
                  <a:tcPr marL="90000" marR="90000" marT="60624" marB="4680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FFFFFF"/>
                          </a:solidFill>
                          <a:effectLst/>
                          <a:latin typeface="Perpetua" pitchFamily="16" charset="0"/>
                          <a:ea typeface="MS PGothic" pitchFamily="32" charset="-128"/>
                        </a:rPr>
                        <a:t>Enseignements</a:t>
                      </a:r>
                    </a:p>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FFFFFF"/>
                          </a:solidFill>
                          <a:effectLst/>
                          <a:latin typeface="Perpetua" pitchFamily="16" charset="0"/>
                          <a:ea typeface="MS PGothic" pitchFamily="32" charset="-128"/>
                        </a:rPr>
                        <a:t> facultatifs</a:t>
                      </a:r>
                    </a:p>
                  </a:txBody>
                  <a:tcPr marL="90000" marR="90000" marT="60624" marB="4680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3749675">
                <a:tc>
                  <a:txBody>
                    <a:bodyPr/>
                    <a:lstStyle/>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Français (4H)</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Histoire-géographie (3H)</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LV 1 et 2 (5H30)</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ECJS (0H30)</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Mathématiques (4H)</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Physiques – chimie (3H)</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SVT (1H30)</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EPS (2H)</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Accompagnement  personnalisé (2H)</a:t>
                      </a:r>
                    </a:p>
                  </a:txBody>
                  <a:tcPr marL="90000" marR="90000" marT="60624"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775F55"/>
                          </a:solidFill>
                          <a:effectLst/>
                          <a:latin typeface="Perpetua" pitchFamily="16" charset="0"/>
                          <a:ea typeface="MS PGothic" pitchFamily="32" charset="-128"/>
                        </a:rPr>
                        <a:t> </a:t>
                      </a:r>
                      <a:r>
                        <a:rPr kumimoji="0" lang="fr-FR" sz="1800" b="0" i="0" u="none" strike="noStrike" cap="none" normalizeH="0" baseline="0">
                          <a:ln>
                            <a:noFill/>
                          </a:ln>
                          <a:solidFill>
                            <a:srgbClr val="000000"/>
                          </a:solidFill>
                          <a:effectLst/>
                          <a:latin typeface="Perpetua" pitchFamily="16" charset="0"/>
                          <a:ea typeface="MS PGothic" pitchFamily="32" charset="-128"/>
                        </a:rPr>
                        <a:t>2 enseignement à choisir parmi ceux proposés par l’établissement dont le 1</a:t>
                      </a:r>
                      <a:r>
                        <a:rPr kumimoji="0" lang="fr-FR" sz="1800" b="0" i="0" u="none" strike="noStrike" cap="none" normalizeH="0" baseline="30000">
                          <a:ln>
                            <a:noFill/>
                          </a:ln>
                          <a:solidFill>
                            <a:srgbClr val="000000"/>
                          </a:solidFill>
                          <a:effectLst/>
                          <a:latin typeface="Perpetua" pitchFamily="16" charset="0"/>
                          <a:ea typeface="MS PGothic" pitchFamily="32" charset="-128"/>
                        </a:rPr>
                        <a:t>er</a:t>
                      </a:r>
                      <a:r>
                        <a:rPr kumimoji="0" lang="fr-FR" sz="1800" b="0" i="0" u="none" strike="noStrike" cap="none" normalizeH="0" baseline="0">
                          <a:ln>
                            <a:noFill/>
                          </a:ln>
                          <a:solidFill>
                            <a:srgbClr val="000000"/>
                          </a:solidFill>
                          <a:effectLst/>
                          <a:latin typeface="Perpetua" pitchFamily="16" charset="0"/>
                          <a:ea typeface="MS PGothic" pitchFamily="32" charset="-128"/>
                        </a:rPr>
                        <a:t> est forcément un EE d'économie</a:t>
                      </a:r>
                    </a:p>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000000"/>
                        </a:solidFill>
                        <a:effectLst/>
                        <a:latin typeface="Perpetua" pitchFamily="16" charset="0"/>
                        <a:ea typeface="MS PGothic" pitchFamily="32" charset="-128"/>
                      </a:endParaRPr>
                    </a:p>
                  </a:txBody>
                  <a:tcPr marL="90000" marR="90000" marT="60624" marB="4680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A choisir parmi ceux proposés par l’établissement</a:t>
                      </a:r>
                    </a:p>
                  </a:txBody>
                  <a:tcPr marL="90000" marR="90000" marT="60624" marB="4680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9482" name="Group 26">
            <a:extLst>
              <a:ext uri="{FF2B5EF4-FFF2-40B4-BE49-F238E27FC236}">
                <a16:creationId xmlns="" xmlns:a16="http://schemas.microsoft.com/office/drawing/2014/main" id="{5BEA6F27-AFB8-440A-8597-3F68D6111111}"/>
              </a:ext>
            </a:extLst>
          </p:cNvPr>
          <p:cNvGraphicFramePr>
            <a:graphicFrameLocks noGrp="1"/>
          </p:cNvGraphicFramePr>
          <p:nvPr/>
        </p:nvGraphicFramePr>
        <p:xfrm>
          <a:off x="10225088" y="2305050"/>
          <a:ext cx="217487" cy="368300"/>
        </p:xfrm>
        <a:graphic>
          <a:graphicData uri="http://schemas.openxmlformats.org/drawingml/2006/table">
            <a:tbl>
              <a:tblPr/>
              <a:tblGrid>
                <a:gridCol w="217487">
                  <a:extLst>
                    <a:ext uri="{9D8B030D-6E8A-4147-A177-3AD203B41FA5}">
                      <a16:colId xmlns="" xmlns:a16="http://schemas.microsoft.com/office/drawing/2014/main" val="20000"/>
                    </a:ext>
                  </a:extLst>
                </a:gridCol>
              </a:tblGrid>
              <a:tr h="3683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000000"/>
                        </a:solidFill>
                        <a:effectLst/>
                        <a:latin typeface="Arial" charset="0"/>
                        <a:ea typeface="MS PGothic" pitchFamily="32" charset="-128"/>
                      </a:endParaRPr>
                    </a:p>
                  </a:txBody>
                  <a:tcPr marL="90000" marR="90000" marT="6280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85800" y="2130425"/>
            <a:ext cx="77724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3600" b="1">
                <a:latin typeface="Perpetua" pitchFamily="16" charset="0"/>
              </a:rPr>
              <a:t>La voie professionnelle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noChangeArrowheads="1"/>
          </p:cNvSpPr>
          <p:nvPr>
            <p:ph type="title"/>
          </p:nvPr>
        </p:nvSpPr>
        <p:spPr/>
        <p:txBody>
          <a:bodyPr/>
          <a:lstStyle/>
          <a:p>
            <a:r>
              <a:rPr lang="fr-FR" altLang="fr-FR" smtClean="0"/>
              <a:t>            La voie professionnelle</a:t>
            </a:r>
          </a:p>
        </p:txBody>
      </p:sp>
      <p:sp>
        <p:nvSpPr>
          <p:cNvPr id="3" name="Espace réservé du contenu 2">
            <a:extLst>
              <a:ext uri="{FF2B5EF4-FFF2-40B4-BE49-F238E27FC236}">
                <a16:creationId xmlns="" xmlns:a16="http://schemas.microsoft.com/office/drawing/2014/main" id="{8C020A3E-BBE0-4638-A0BE-CFAAE23BFFFB}"/>
              </a:ext>
            </a:extLst>
          </p:cNvPr>
          <p:cNvSpPr>
            <a:spLocks noGrp="1"/>
          </p:cNvSpPr>
          <p:nvPr>
            <p:ph sz="half" idx="1"/>
          </p:nvPr>
        </p:nvSpPr>
        <p:spPr>
          <a:xfrm>
            <a:off x="457200" y="1631950"/>
            <a:ext cx="5986463" cy="4821238"/>
          </a:xfrm>
        </p:spPr>
        <p:txBody>
          <a:bodyPr/>
          <a:lstStyle/>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000" dirty="0">
                <a:latin typeface="Perpetua" pitchFamily="16" charset="0"/>
              </a:rPr>
              <a:t>Permet de préparer un Bac professionnel en 3 ans ou un CAP en 2 ans</a:t>
            </a:r>
          </a:p>
          <a:p>
            <a:pPr marL="269875" indent="-269875" algn="just">
              <a:spcBef>
                <a:spcPts val="575"/>
              </a:spcBef>
              <a:buClr>
                <a:srgbClr val="94B6D2"/>
              </a:buClr>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0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000" dirty="0">
                <a:latin typeface="Perpetua" pitchFamily="16" charset="0"/>
              </a:rPr>
              <a:t>Le Bac pro et le CAP se préparent soit en lycée professionnel soit en apprentissage  </a:t>
            </a:r>
          </a:p>
          <a:p>
            <a:pPr marL="269875" indent="-269875" algn="just">
              <a:spcBef>
                <a:spcPts val="575"/>
              </a:spcBef>
              <a:buClr>
                <a:srgbClr val="94B6D2"/>
              </a:buClr>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0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000" dirty="0">
                <a:latin typeface="Perpetua" pitchFamily="16" charset="0"/>
              </a:rPr>
              <a:t>Pour les élèves qui souhaitent apprendre rapidement un métier, qui veulent une approche plus concrète et pratique des enseignements</a:t>
            </a:r>
          </a:p>
          <a:p>
            <a:pPr marL="271463" indent="-269875" algn="just">
              <a:spcBef>
                <a:spcPts val="575"/>
              </a:spcBef>
              <a:spcAft>
                <a:spcPts val="600"/>
              </a:spcAft>
              <a:buClrTx/>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000" dirty="0">
              <a:latin typeface="Perpetua" pitchFamily="16" charset="0"/>
            </a:endParaRPr>
          </a:p>
          <a:p>
            <a:pPr marL="269875" indent="-269875" algn="just">
              <a:spcBef>
                <a:spcPts val="575"/>
              </a:spcBef>
              <a:spcAft>
                <a:spcPts val="600"/>
              </a:spcAft>
              <a:buClr>
                <a:srgbClr val="92D050"/>
              </a:buClr>
              <a:buSzPct val="85000"/>
              <a:buFont typeface="Wingdings 2" pitchFamily="16" charset="2"/>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000" dirty="0">
                <a:latin typeface="Perpetua" pitchFamily="16" charset="0"/>
              </a:rPr>
              <a:t>Possibilité après l'obtention de son diplôme d'entrer sur le marché du travail ou de continuer ses études</a:t>
            </a:r>
          </a:p>
          <a:p>
            <a:pPr marL="269875" indent="-269875" algn="just">
              <a:spcBef>
                <a:spcPts val="575"/>
              </a:spcBef>
              <a:spcAft>
                <a:spcPts val="600"/>
              </a:spcAft>
              <a:buClr>
                <a:srgbClr val="94B6D2"/>
              </a:buClr>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dirty="0">
              <a:solidFill>
                <a:srgbClr val="775F55"/>
              </a:solidFill>
              <a:latin typeface="Perpetua" pitchFamily="16" charset="0"/>
            </a:endParaRPr>
          </a:p>
          <a:p>
            <a:pPr>
              <a:defRPr/>
            </a:pPr>
            <a:endParaRPr lang="fr-FR" dirty="0"/>
          </a:p>
        </p:txBody>
      </p:sp>
      <p:pic>
        <p:nvPicPr>
          <p:cNvPr id="31748"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16688" y="2205038"/>
            <a:ext cx="2282825" cy="30670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522288"/>
            <a:ext cx="74279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2800" b="1">
                <a:latin typeface="Perpetua" pitchFamily="16" charset="0"/>
              </a:rPr>
              <a:t>Programme de 2</a:t>
            </a:r>
            <a:r>
              <a:rPr lang="fr-FR" altLang="fr-FR" sz="2800" b="1" baseline="30000">
                <a:latin typeface="Perpetua" pitchFamily="16" charset="0"/>
              </a:rPr>
              <a:t>nde</a:t>
            </a:r>
            <a:r>
              <a:rPr lang="fr-FR" altLang="fr-FR" sz="2800" b="1">
                <a:latin typeface="Perpetua" pitchFamily="16" charset="0"/>
              </a:rPr>
              <a:t> professionnelle</a:t>
            </a:r>
          </a:p>
        </p:txBody>
      </p:sp>
      <p:graphicFrame>
        <p:nvGraphicFramePr>
          <p:cNvPr id="19458" name="Group 2">
            <a:extLst>
              <a:ext uri="{FF2B5EF4-FFF2-40B4-BE49-F238E27FC236}">
                <a16:creationId xmlns="" xmlns:a16="http://schemas.microsoft.com/office/drawing/2014/main" id="{B6A66C1D-88D1-400E-B6A1-52F730C0A205}"/>
              </a:ext>
            </a:extLst>
          </p:cNvPr>
          <p:cNvGraphicFramePr>
            <a:graphicFrameLocks noGrp="1"/>
          </p:cNvGraphicFramePr>
          <p:nvPr/>
        </p:nvGraphicFramePr>
        <p:xfrm>
          <a:off x="457200" y="1631950"/>
          <a:ext cx="7859713" cy="4929310"/>
        </p:xfrm>
        <a:graphic>
          <a:graphicData uri="http://schemas.openxmlformats.org/drawingml/2006/table">
            <a:tbl>
              <a:tblPr/>
              <a:tblGrid>
                <a:gridCol w="4115060">
                  <a:extLst>
                    <a:ext uri="{9D8B030D-6E8A-4147-A177-3AD203B41FA5}">
                      <a16:colId xmlns="" xmlns:a16="http://schemas.microsoft.com/office/drawing/2014/main" val="20000"/>
                    </a:ext>
                  </a:extLst>
                </a:gridCol>
                <a:gridCol w="3744653">
                  <a:extLst>
                    <a:ext uri="{9D8B030D-6E8A-4147-A177-3AD203B41FA5}">
                      <a16:colId xmlns="" xmlns:a16="http://schemas.microsoft.com/office/drawing/2014/main" val="20001"/>
                    </a:ext>
                  </a:extLst>
                </a:gridCol>
              </a:tblGrid>
              <a:tr h="855278">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a:ln>
                            <a:noFill/>
                          </a:ln>
                          <a:solidFill>
                            <a:srgbClr val="FFFFFF"/>
                          </a:solidFill>
                          <a:effectLst/>
                          <a:latin typeface="Perpetua" pitchFamily="16" charset="0"/>
                          <a:ea typeface="MS PGothic" pitchFamily="32" charset="-128"/>
                        </a:rPr>
                        <a:t>Enseignements généraux  (16H ou 17H)</a:t>
                      </a:r>
                    </a:p>
                  </a:txBody>
                  <a:tcPr marL="90006" marR="90006" marT="60597" marB="4678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a:ln>
                            <a:noFill/>
                          </a:ln>
                          <a:solidFill>
                            <a:srgbClr val="FFFFFF"/>
                          </a:solidFill>
                          <a:effectLst/>
                          <a:latin typeface="Perpetua" pitchFamily="16" charset="0"/>
                          <a:ea typeface="MS PGothic" pitchFamily="32" charset="-128"/>
                        </a:rPr>
                        <a:t>Enseignements</a:t>
                      </a:r>
                    </a:p>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a:ln>
                            <a:noFill/>
                          </a:ln>
                          <a:solidFill>
                            <a:srgbClr val="FFFFFF"/>
                          </a:solidFill>
                          <a:effectLst/>
                          <a:latin typeface="Perpetua" pitchFamily="16" charset="0"/>
                          <a:ea typeface="MS PGothic" pitchFamily="32" charset="-128"/>
                        </a:rPr>
                        <a:t>professionnels (16H 30 ou 17H30)</a:t>
                      </a:r>
                    </a:p>
                  </a:txBody>
                  <a:tcPr marL="90006" marR="90006" marT="60597" marB="46780" anchor="ctr"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4073910">
                <a:tc>
                  <a:txBody>
                    <a:bodyPr/>
                    <a:lstStyle/>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775F55"/>
                        </a:solidFill>
                        <a:effectLst/>
                        <a:latin typeface="Perpetua" pitchFamily="16" charset="0"/>
                        <a:ea typeface="MS PGothic" pitchFamily="32" charset="-128"/>
                      </a:endParaRP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Français, histoire-géo (4H)</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 LV1 (2H) ou LV 1 et 2 (4H) </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EMC (0H30)</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Mathématiques (2H) ou mathématiques-sciences physiques et chimiques (4H)</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 Arts appliqués-cultures artistiques (1H)</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SVT (1H30)</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EPS (2H ou 3H)</a:t>
                      </a:r>
                    </a:p>
                    <a:p>
                      <a:pPr marL="0" marR="0" lvl="0" indent="0" algn="l" defTabSz="449263" rtl="0" eaLnBrk="1" fontAlgn="base" latinLnBrk="0" hangingPunct="1">
                        <a:lnSpc>
                          <a:spcPct val="150000"/>
                        </a:lnSpc>
                        <a:spcBef>
                          <a:spcPct val="0"/>
                        </a:spcBef>
                        <a:spcAft>
                          <a:spcPct val="0"/>
                        </a:spcAft>
                        <a:buClr>
                          <a:srgbClr val="775F55"/>
                        </a:buClr>
                        <a:buSzPct val="100000"/>
                        <a:buFont typeface="Perpetua"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dirty="0">
                          <a:ln>
                            <a:noFill/>
                          </a:ln>
                          <a:solidFill>
                            <a:srgbClr val="000000"/>
                          </a:solidFill>
                          <a:effectLst/>
                          <a:latin typeface="Perpetua" pitchFamily="16" charset="0"/>
                          <a:ea typeface="MS PGothic" pitchFamily="32" charset="-128"/>
                        </a:rPr>
                        <a:t>Accompagnement  personnalisé (2H30)</a:t>
                      </a:r>
                    </a:p>
                  </a:txBody>
                  <a:tcPr marL="90006" marR="90006" marT="60597" marB="4678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endParaRP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rPr>
                        <a:t>- Enseignements professionnels (13H45)</a:t>
                      </a:r>
                    </a:p>
                    <a:p>
                      <a:pPr marL="0" marR="0" lvl="0" indent="0" algn="l" defTabSz="449263" rtl="0" eaLnBrk="1" fontAlgn="base" latinLnBrk="0" hangingPunct="1">
                        <a:lnSpc>
                          <a:spcPct val="96000"/>
                        </a:lnSpc>
                        <a:spcBef>
                          <a:spcPct val="0"/>
                        </a:spcBef>
                        <a:spcAft>
                          <a:spcPct val="0"/>
                        </a:spcAft>
                        <a:buClr>
                          <a:srgbClr val="775F55"/>
                        </a:buClr>
                        <a:buSzPct val="100000"/>
                        <a:buFont typeface="Perpetua"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endParaRPr>
                    </a:p>
                    <a:p>
                      <a:pPr marL="0" marR="0" lvl="0" indent="0" algn="l" defTabSz="449263" rtl="0" eaLnBrk="1" fontAlgn="base" latinLnBrk="0" hangingPunct="1">
                        <a:lnSpc>
                          <a:spcPct val="96000"/>
                        </a:lnSpc>
                        <a:spcBef>
                          <a:spcPct val="0"/>
                        </a:spcBef>
                        <a:spcAft>
                          <a:spcPct val="0"/>
                        </a:spcAft>
                        <a:buClr>
                          <a:srgbClr val="775F55"/>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rPr>
                        <a:t> -Prévention-santé-environnement (1H)</a:t>
                      </a:r>
                    </a:p>
                    <a:p>
                      <a:pPr marL="285750" marR="0" lvl="0" indent="-285750" algn="l" defTabSz="449263" rtl="0" eaLnBrk="1" fontAlgn="base" latinLnBrk="0" hangingPunct="1">
                        <a:lnSpc>
                          <a:spcPct val="96000"/>
                        </a:lnSpc>
                        <a:spcBef>
                          <a:spcPct val="0"/>
                        </a:spcBef>
                        <a:spcAft>
                          <a:spcPct val="0"/>
                        </a:spcAft>
                        <a:buClr>
                          <a:srgbClr val="775F55"/>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endParaRPr>
                    </a:p>
                    <a:p>
                      <a:pPr marL="0" marR="0" lvl="0" indent="0" algn="l" defTabSz="449263" rtl="0" eaLnBrk="1" fontAlgn="base" latinLnBrk="0" hangingPunct="1">
                        <a:lnSpc>
                          <a:spcPct val="96000"/>
                        </a:lnSpc>
                        <a:spcBef>
                          <a:spcPct val="0"/>
                        </a:spcBef>
                        <a:spcAft>
                          <a:spcPct val="0"/>
                        </a:spcAft>
                        <a:buClr>
                          <a:srgbClr val="775F55"/>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rPr>
                        <a:t>- Economie-gestion (1H)</a:t>
                      </a:r>
                    </a:p>
                    <a:p>
                      <a:pPr marL="285750" marR="0" lvl="0" indent="-285750" algn="l" defTabSz="449263" rtl="0" eaLnBrk="1" fontAlgn="base" latinLnBrk="0" hangingPunct="1">
                        <a:lnSpc>
                          <a:spcPct val="96000"/>
                        </a:lnSpc>
                        <a:spcBef>
                          <a:spcPct val="0"/>
                        </a:spcBef>
                        <a:spcAft>
                          <a:spcPct val="0"/>
                        </a:spcAft>
                        <a:buClr>
                          <a:srgbClr val="775F55"/>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endParaRPr>
                    </a:p>
                    <a:p>
                      <a:pPr marL="0" marR="0" lvl="0" indent="0" algn="l" defTabSz="449263" rtl="0" eaLnBrk="1" fontAlgn="base" latinLnBrk="0" hangingPunct="1">
                        <a:lnSpc>
                          <a:spcPct val="96000"/>
                        </a:lnSpc>
                        <a:spcBef>
                          <a:spcPct val="0"/>
                        </a:spcBef>
                        <a:spcAft>
                          <a:spcPct val="0"/>
                        </a:spcAft>
                        <a:buClr>
                          <a:srgbClr val="775F55"/>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rPr>
                        <a:t>- Enseignements généraux liés à la spécialité (1H45)</a:t>
                      </a:r>
                    </a:p>
                    <a:p>
                      <a:pPr marL="285750" marR="0" lvl="0" indent="-285750" algn="l" defTabSz="449263" rtl="0" eaLnBrk="1" fontAlgn="base" latinLnBrk="0" hangingPunct="1">
                        <a:lnSpc>
                          <a:spcPct val="96000"/>
                        </a:lnSpc>
                        <a:spcBef>
                          <a:spcPct val="0"/>
                        </a:spcBef>
                        <a:spcAft>
                          <a:spcPct val="0"/>
                        </a:spcAft>
                        <a:buClr>
                          <a:srgbClr val="775F55"/>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kern="1200" cap="none" normalizeH="0" baseline="0" dirty="0">
                        <a:ln>
                          <a:noFill/>
                        </a:ln>
                        <a:solidFill>
                          <a:srgbClr val="000000"/>
                        </a:solidFill>
                        <a:effectLst/>
                        <a:latin typeface="Perpetua" pitchFamily="16" charset="0"/>
                        <a:ea typeface="MS PGothic" pitchFamily="32" charset="-128"/>
                        <a:cs typeface="+mn-cs"/>
                      </a:endParaRPr>
                    </a:p>
                    <a:p>
                      <a:pPr marL="0" marR="0" lvl="0" indent="0" algn="ctr" defTabSz="449263" rtl="0" eaLnBrk="1" fontAlgn="base" latinLnBrk="0" hangingPunct="1">
                        <a:lnSpc>
                          <a:spcPct val="9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dirty="0">
                        <a:ln>
                          <a:noFill/>
                        </a:ln>
                        <a:solidFill>
                          <a:srgbClr val="000000"/>
                        </a:solidFill>
                        <a:effectLst/>
                        <a:latin typeface="Perpetua" pitchFamily="16" charset="0"/>
                        <a:ea typeface="MS PGothic" pitchFamily="32" charset="-128"/>
                      </a:endParaRPr>
                    </a:p>
                  </a:txBody>
                  <a:tcPr marL="90006" marR="90006" marT="60597" marB="4678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9482" name="Group 26">
            <a:extLst>
              <a:ext uri="{FF2B5EF4-FFF2-40B4-BE49-F238E27FC236}">
                <a16:creationId xmlns="" xmlns:a16="http://schemas.microsoft.com/office/drawing/2014/main" id="{D94390D9-9EA1-4892-B575-FC83517B915B}"/>
              </a:ext>
            </a:extLst>
          </p:cNvPr>
          <p:cNvGraphicFramePr>
            <a:graphicFrameLocks noGrp="1"/>
          </p:cNvGraphicFramePr>
          <p:nvPr/>
        </p:nvGraphicFramePr>
        <p:xfrm>
          <a:off x="10225088" y="2305050"/>
          <a:ext cx="217487" cy="368300"/>
        </p:xfrm>
        <a:graphic>
          <a:graphicData uri="http://schemas.openxmlformats.org/drawingml/2006/table">
            <a:tbl>
              <a:tblPr/>
              <a:tblGrid>
                <a:gridCol w="217487">
                  <a:extLst>
                    <a:ext uri="{9D8B030D-6E8A-4147-A177-3AD203B41FA5}">
                      <a16:colId xmlns="" xmlns:a16="http://schemas.microsoft.com/office/drawing/2014/main" val="20000"/>
                    </a:ext>
                  </a:extLst>
                </a:gridCol>
              </a:tblGrid>
              <a:tr h="3683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000000"/>
                        </a:solidFill>
                        <a:effectLst/>
                        <a:latin typeface="Arial" charset="0"/>
                        <a:ea typeface="MS PGothic" pitchFamily="32" charset="-128"/>
                      </a:endParaRPr>
                    </a:p>
                  </a:txBody>
                  <a:tcPr marL="90000" marR="90000" marT="6280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522288"/>
            <a:ext cx="7499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r>
              <a:rPr lang="fr-FR" altLang="fr-FR" sz="3600" b="1">
                <a:latin typeface="Perpetua" pitchFamily="16" charset="0"/>
              </a:rPr>
              <a:t>Les secteurs professionnels</a:t>
            </a:r>
          </a:p>
        </p:txBody>
      </p:sp>
      <p:graphicFrame>
        <p:nvGraphicFramePr>
          <p:cNvPr id="28674" name="Group 2">
            <a:extLst>
              <a:ext uri="{FF2B5EF4-FFF2-40B4-BE49-F238E27FC236}">
                <a16:creationId xmlns="" xmlns:a16="http://schemas.microsoft.com/office/drawing/2014/main" id="{80BB7F84-193F-472F-8761-03D9540C2AEC}"/>
              </a:ext>
            </a:extLst>
          </p:cNvPr>
          <p:cNvGraphicFramePr>
            <a:graphicFrameLocks noGrp="1"/>
          </p:cNvGraphicFramePr>
          <p:nvPr/>
        </p:nvGraphicFramePr>
        <p:xfrm>
          <a:off x="457200" y="1341438"/>
          <a:ext cx="8229600" cy="5184775"/>
        </p:xfrm>
        <a:graphic>
          <a:graphicData uri="http://schemas.openxmlformats.org/drawingml/2006/table">
            <a:tbl>
              <a:tblPr/>
              <a:tblGrid>
                <a:gridCol w="4116388">
                  <a:extLst>
                    <a:ext uri="{9D8B030D-6E8A-4147-A177-3AD203B41FA5}">
                      <a16:colId xmlns="" xmlns:a16="http://schemas.microsoft.com/office/drawing/2014/main" val="20000"/>
                    </a:ext>
                  </a:extLst>
                </a:gridCol>
                <a:gridCol w="4113212">
                  <a:extLst>
                    <a:ext uri="{9D8B030D-6E8A-4147-A177-3AD203B41FA5}">
                      <a16:colId xmlns="" xmlns:a16="http://schemas.microsoft.com/office/drawing/2014/main" val="20001"/>
                    </a:ext>
                  </a:extLst>
                </a:gridCol>
              </a:tblGrid>
              <a:tr h="2865437">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000000"/>
                          </a:solidFill>
                          <a:effectLst/>
                          <a:latin typeface="Perpetua" pitchFamily="16" charset="0"/>
                          <a:ea typeface="MS PGothic" pitchFamily="32" charset="-128"/>
                        </a:rPr>
                        <a:t>Production </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000000"/>
                        </a:solidFill>
                        <a:effectLst/>
                        <a:latin typeface="Perpetua" pitchFamily="16" charset="0"/>
                        <a:ea typeface="MS PGothic" pitchFamily="32" charset="-128"/>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-automobile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-chimie -physique </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-électronique -électrotechnique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-habillement -textile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-industries graphiques</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-matériaux</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-mécanique -productique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-transport -magasinage</a:t>
                      </a:r>
                    </a:p>
                  </a:txBody>
                  <a:tcPr marL="90000" marR="90000" marT="5605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000000"/>
                          </a:solidFill>
                          <a:effectLst/>
                          <a:latin typeface="Perpetua" pitchFamily="16" charset="0"/>
                          <a:ea typeface="MS PGothic" pitchFamily="32" charset="-128"/>
                        </a:rPr>
                        <a:t>Tertiaire </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000000"/>
                        </a:solidFill>
                        <a:effectLst/>
                        <a:latin typeface="Perpetua" pitchFamily="16" charset="0"/>
                        <a:ea typeface="MS PGothic" pitchFamily="32" charset="-128"/>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-secrétariat -comptabilité</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-commerce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-hôtellerie -restauration</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-alimentation</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-santé -social</a:t>
                      </a:r>
                    </a:p>
                  </a:txBody>
                  <a:tcPr marL="90000" marR="90000" marT="5605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319338">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000000"/>
                          </a:solidFill>
                          <a:effectLst/>
                          <a:latin typeface="Perpetua" pitchFamily="16" charset="0"/>
                          <a:ea typeface="MS PGothic" pitchFamily="32" charset="-128"/>
                        </a:rPr>
                        <a:t>Bâtiment </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1" i="0" u="none" strike="noStrike" cap="none" normalizeH="0" baseline="0">
                        <a:ln>
                          <a:noFill/>
                        </a:ln>
                        <a:solidFill>
                          <a:srgbClr val="000000"/>
                        </a:solidFill>
                        <a:effectLst/>
                        <a:latin typeface="Perpetua" pitchFamily="16" charset="0"/>
                        <a:ea typeface="MS PGothic" pitchFamily="32" charset="-128"/>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-finition</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-gros œuvre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-installation sanitaire…</a:t>
                      </a:r>
                    </a:p>
                  </a:txBody>
                  <a:tcPr marL="90000" marR="90000" marT="5605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a:ln>
                            <a:noFill/>
                          </a:ln>
                          <a:solidFill>
                            <a:srgbClr val="000000"/>
                          </a:solidFill>
                          <a:effectLst/>
                          <a:latin typeface="Perpetua" pitchFamily="16" charset="0"/>
                          <a:ea typeface="MS PGothic" pitchFamily="32" charset="-128"/>
                        </a:rPr>
                        <a:t>Agricole </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1800" b="0" i="0" u="none" strike="noStrike" cap="none" normalizeH="0" baseline="0">
                        <a:ln>
                          <a:noFill/>
                        </a:ln>
                        <a:solidFill>
                          <a:srgbClr val="000000"/>
                        </a:solidFill>
                        <a:effectLst/>
                        <a:latin typeface="Perpetua" pitchFamily="16" charset="0"/>
                        <a:ea typeface="MS PGothic" pitchFamily="32" charset="-128"/>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-horticulture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-travaux forestiers</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-aménagement de l’espace</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-production</a:t>
                      </a: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0" i="0" u="none" strike="noStrike" cap="none" normalizeH="0" baseline="0">
                          <a:ln>
                            <a:noFill/>
                          </a:ln>
                          <a:solidFill>
                            <a:srgbClr val="000000"/>
                          </a:solidFill>
                          <a:effectLst/>
                          <a:latin typeface="Perpetua" pitchFamily="16" charset="0"/>
                          <a:ea typeface="MS PGothic" pitchFamily="32" charset="-128"/>
                        </a:rPr>
                        <a:t>-agro-équipement</a:t>
                      </a:r>
                    </a:p>
                  </a:txBody>
                  <a:tcPr marL="90000" marR="90000" marT="56052" marB="46800" horzOverflow="overflow">
                    <a:lnL w="5760" cap="flat" cmpd="sng" algn="ctr">
                      <a:solidFill>
                        <a:srgbClr val="7F7F7F"/>
                      </a:solidFill>
                      <a:prstDash val="solid"/>
                      <a:round/>
                      <a:headEnd type="none" w="med" len="med"/>
                      <a:tailEnd type="none" w="med" len="med"/>
                    </a:lnL>
                    <a:lnR w="5760" cap="flat" cmpd="sng" algn="ctr">
                      <a:solidFill>
                        <a:srgbClr val="7F7F7F"/>
                      </a:solidFill>
                      <a:prstDash val="solid"/>
                      <a:round/>
                      <a:headEnd type="none" w="med" len="med"/>
                      <a:tailEnd type="none" w="med" len="med"/>
                    </a:lnR>
                    <a:lnT w="5760" cap="flat" cmpd="sng" algn="ctr">
                      <a:solidFill>
                        <a:srgbClr val="7F7F7F"/>
                      </a:solidFill>
                      <a:prstDash val="solid"/>
                      <a:round/>
                      <a:headEnd type="none" w="med" len="med"/>
                      <a:tailEnd type="none" w="med" len="med"/>
                    </a:lnT>
                    <a:lnB w="576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noChangeArrowheads="1"/>
          </p:cNvSpPr>
          <p:nvPr>
            <p:ph type="title"/>
          </p:nvPr>
        </p:nvSpPr>
        <p:spPr/>
        <p:txBody>
          <a:bodyPr/>
          <a:lstStyle/>
          <a:p>
            <a:endParaRPr lang="fr-FR" altLang="fr-FR" smtClean="0"/>
          </a:p>
        </p:txBody>
      </p:sp>
      <p:sp>
        <p:nvSpPr>
          <p:cNvPr id="37891" name="Espace réservé du contenu 2"/>
          <p:cNvSpPr>
            <a:spLocks noGrp="1" noChangeArrowheads="1"/>
          </p:cNvSpPr>
          <p:nvPr>
            <p:ph idx="1"/>
          </p:nvPr>
        </p:nvSpPr>
        <p:spPr/>
        <p:txBody>
          <a:bodyPr/>
          <a:lstStyle/>
          <a:p>
            <a:endParaRPr lang="fr-FR" altLang="fr-FR" smtClean="0"/>
          </a:p>
          <a:p>
            <a:r>
              <a:rPr lang="fr-FR" altLang="fr-FR" sz="2800" smtClean="0">
                <a:latin typeface="Perpetua" pitchFamily="16" charset="0"/>
              </a:rPr>
              <a:t>Pour réussir son année de 3</a:t>
            </a:r>
            <a:r>
              <a:rPr lang="fr-FR" altLang="fr-FR" sz="2800" baseline="30000" smtClean="0">
                <a:latin typeface="Perpetua" pitchFamily="16" charset="0"/>
              </a:rPr>
              <a:t>ème</a:t>
            </a:r>
            <a:r>
              <a:rPr lang="fr-FR" altLang="fr-FR" sz="2800" smtClean="0">
                <a:latin typeface="Perpetua" pitchFamily="16" charset="0"/>
              </a:rPr>
              <a:t> un maître mot : </a:t>
            </a:r>
          </a:p>
          <a:p>
            <a:r>
              <a:rPr lang="fr-FR" altLang="fr-FR" sz="2800" smtClean="0">
                <a:latin typeface="Perpetua" pitchFamily="16" charset="0"/>
              </a:rPr>
              <a:t>le travail – les notes comptent encore pour obtenir son DNB et réussir son orientation</a:t>
            </a:r>
          </a:p>
          <a:p>
            <a:r>
              <a:rPr lang="fr-FR" altLang="fr-FR" sz="2800" smtClean="0">
                <a:latin typeface="Perpetua" pitchFamily="16" charset="0"/>
              </a:rPr>
              <a:t>Se donner la possibilité de choisir et non de subir</a:t>
            </a:r>
          </a:p>
          <a:p>
            <a:r>
              <a:rPr lang="fr-FR" altLang="fr-FR" sz="2800" smtClean="0">
                <a:latin typeface="Perpetua" pitchFamily="16" charset="0"/>
              </a:rPr>
              <a:t>Ne pas avoir de regrets à la fin de l’année</a:t>
            </a:r>
          </a:p>
          <a:p>
            <a:endParaRPr lang="fr-FR" alt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685800" y="2130425"/>
            <a:ext cx="77724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3000"/>
              </a:lnSpc>
              <a:spcAft>
                <a:spcPts val="1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1pPr>
            <a:lvl2pPr>
              <a:lnSpc>
                <a:spcPct val="93000"/>
              </a:lnSpc>
              <a:spcAft>
                <a:spcPts val="10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2pPr>
            <a:lvl3pPr>
              <a:lnSpc>
                <a:spcPct val="93000"/>
              </a:lnSpc>
              <a:spcAft>
                <a:spcPts val="7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3pPr>
            <a:lvl4pPr>
              <a:lnSpc>
                <a:spcPct val="93000"/>
              </a:lnSpc>
              <a:spcAft>
                <a:spcPts val="5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4pPr>
            <a:lvl5pPr>
              <a:lnSpc>
                <a:spcPct val="93000"/>
              </a:lnSpc>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6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defRPr>
            </a:lvl9pPr>
          </a:lstStyle>
          <a:p>
            <a:pPr algn="ctr" eaLnBrk="1">
              <a:spcAft>
                <a:spcPct val="0"/>
              </a:spcAft>
              <a:buClrTx/>
              <a:buFontTx/>
              <a:buNone/>
            </a:pPr>
            <a:endParaRPr lang="fr-FR" altLang="fr-FR" sz="3200" b="1">
              <a:latin typeface="Perpetua" pitchFamily="16" charset="0"/>
            </a:endParaRPr>
          </a:p>
        </p:txBody>
      </p:sp>
      <p:sp>
        <p:nvSpPr>
          <p:cNvPr id="39939" name="Titre 1"/>
          <p:cNvSpPr>
            <a:spLocks noGrp="1" noChangeArrowheads="1"/>
          </p:cNvSpPr>
          <p:nvPr>
            <p:ph type="title"/>
          </p:nvPr>
        </p:nvSpPr>
        <p:spPr/>
        <p:txBody>
          <a:bodyPr/>
          <a:lstStyle/>
          <a:p>
            <a:r>
              <a:rPr lang="fr-FR" altLang="fr-FR" smtClean="0"/>
              <a:t>Se renseigner</a:t>
            </a:r>
          </a:p>
        </p:txBody>
      </p:sp>
      <p:pic>
        <p:nvPicPr>
          <p:cNvPr id="3994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1525" y="1631950"/>
            <a:ext cx="7597775" cy="3973513"/>
          </a:xfr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noChangeArrowheads="1"/>
          </p:cNvSpPr>
          <p:nvPr>
            <p:ph type="title"/>
          </p:nvPr>
        </p:nvSpPr>
        <p:spPr/>
        <p:txBody>
          <a:bodyPr/>
          <a:lstStyle/>
          <a:p>
            <a:r>
              <a:rPr lang="fr-FR" altLang="fr-FR" smtClean="0"/>
              <a:t>Obtenir son DNB</a:t>
            </a:r>
          </a:p>
        </p:txBody>
      </p:sp>
      <p:sp>
        <p:nvSpPr>
          <p:cNvPr id="3075" name="Espace réservé du contenu 2">
            <a:extLst>
              <a:ext uri="{FF2B5EF4-FFF2-40B4-BE49-F238E27FC236}">
                <a16:creationId xmlns="" xmlns:a16="http://schemas.microsoft.com/office/drawing/2014/main" id="{B92DDE70-FC16-4099-8BAF-E28E860376A0}"/>
              </a:ext>
            </a:extLst>
          </p:cNvPr>
          <p:cNvSpPr>
            <a:spLocks noGrp="1"/>
          </p:cNvSpPr>
          <p:nvPr>
            <p:ph idx="1"/>
          </p:nvPr>
        </p:nvSpPr>
        <p:spPr>
          <a:xfrm>
            <a:off x="457200" y="1631950"/>
            <a:ext cx="8226425" cy="4460875"/>
          </a:xfrm>
        </p:spPr>
        <p:txBody>
          <a:bodyPr/>
          <a:lstStyle/>
          <a:p>
            <a:pPr>
              <a:defRPr/>
            </a:pPr>
            <a:endParaRPr lang="fr-FR" altLang="fr-FR" sz="2000" b="1" dirty="0">
              <a:latin typeface="Perpetua" pitchFamily="16" charset="0"/>
            </a:endParaRPr>
          </a:p>
          <a:p>
            <a:pPr>
              <a:defRPr/>
            </a:pPr>
            <a:r>
              <a:rPr lang="fr-FR" altLang="fr-FR" sz="2000" b="1" dirty="0">
                <a:latin typeface="Perpetua" pitchFamily="16" charset="0"/>
              </a:rPr>
              <a:t>Les principales nouveautés du brevet depuis 2016 : </a:t>
            </a:r>
          </a:p>
          <a:p>
            <a:pPr>
              <a:buClr>
                <a:srgbClr val="92D050"/>
              </a:buClr>
              <a:buFont typeface="Arial" charset="0"/>
              <a:buChar char="•"/>
              <a:defRPr/>
            </a:pPr>
            <a:r>
              <a:rPr lang="fr-FR" altLang="fr-FR" sz="2000" dirty="0">
                <a:latin typeface="Perpetua" pitchFamily="16" charset="0"/>
              </a:rPr>
              <a:t>L’évaluation des huit composantes du socle commun de compétences, de connaissances et de culture entre dans le calcul des points pour l’obtention du DNB à hauteur de 400 points</a:t>
            </a:r>
          </a:p>
          <a:p>
            <a:pPr>
              <a:buClr>
                <a:srgbClr val="92D050"/>
              </a:buClr>
              <a:buFont typeface="Arial" charset="0"/>
              <a:buChar char="•"/>
              <a:defRPr/>
            </a:pPr>
            <a:r>
              <a:rPr lang="fr-FR" altLang="fr-FR" sz="2000" dirty="0">
                <a:latin typeface="Perpetua" pitchFamily="16" charset="0"/>
              </a:rPr>
              <a:t>Deux épreuves écrites pour 200 points</a:t>
            </a:r>
          </a:p>
          <a:p>
            <a:pPr>
              <a:buClr>
                <a:srgbClr val="92D050"/>
              </a:buClr>
              <a:buFont typeface="Arial" charset="0"/>
              <a:buChar char="•"/>
              <a:defRPr/>
            </a:pPr>
            <a:r>
              <a:rPr lang="fr-FR" altLang="fr-FR" sz="2000" dirty="0">
                <a:latin typeface="Perpetua" pitchFamily="16" charset="0"/>
              </a:rPr>
              <a:t>Une épreuve orale portant sur un sujet abordé par l’élève dans le cadre des enseignements pratiques interdisciplinaires du cycle 4 ou de l’un des parcours (éducation artistique et culturelle, Avenir et citoyen).</a:t>
            </a:r>
          </a:p>
          <a:p>
            <a:pPr marL="0" indent="0">
              <a:buClr>
                <a:srgbClr val="92D050"/>
              </a:buClr>
              <a:defRPr/>
            </a:pPr>
            <a:endParaRPr lang="fr-FR" altLang="fr-FR" sz="2000" dirty="0">
              <a:latin typeface="Perpetua" pitchFamily="1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noChangeArrowheads="1"/>
          </p:cNvSpPr>
          <p:nvPr>
            <p:ph type="title"/>
          </p:nvPr>
        </p:nvSpPr>
        <p:spPr/>
        <p:txBody>
          <a:bodyPr/>
          <a:lstStyle/>
          <a:p>
            <a:pPr algn="ctr"/>
            <a:r>
              <a:rPr lang="fr-FR" altLang="fr-FR" smtClean="0"/>
              <a:t>Le calendrier de l'année</a:t>
            </a:r>
          </a:p>
        </p:txBody>
      </p:sp>
      <p:pic>
        <p:nvPicPr>
          <p:cNvPr id="41987" name="Espace réservé du contenu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9238" y="1631950"/>
            <a:ext cx="6102350" cy="39735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noChangeArrowheads="1"/>
          </p:cNvSpPr>
          <p:nvPr>
            <p:ph type="title"/>
          </p:nvPr>
        </p:nvSpPr>
        <p:spPr/>
        <p:txBody>
          <a:bodyPr/>
          <a:lstStyle/>
          <a:p>
            <a:pPr algn="ctr"/>
            <a:r>
              <a:rPr lang="fr-FR" altLang="fr-FR" smtClean="0"/>
              <a:t>Le calendrier de l'année</a:t>
            </a:r>
          </a:p>
        </p:txBody>
      </p:sp>
      <p:pic>
        <p:nvPicPr>
          <p:cNvPr id="44035" name="Espace réservé du contenu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3525" y="1631950"/>
            <a:ext cx="6073775" cy="397351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noChangeArrowheads="1"/>
          </p:cNvSpPr>
          <p:nvPr>
            <p:ph type="ctrTitle"/>
          </p:nvPr>
        </p:nvSpPr>
        <p:spPr>
          <a:xfrm>
            <a:off x="684213" y="3141663"/>
            <a:ext cx="7772400" cy="1470025"/>
          </a:xfrm>
        </p:spPr>
        <p:txBody>
          <a:bodyPr/>
          <a:lstStyle/>
          <a:p>
            <a:pPr algn="ctr"/>
            <a:r>
              <a:rPr lang="fr-FR" altLang="fr-FR" smtClean="0"/>
              <a:t>Merci de votre attention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Professeurs principaux de 3ème</a:t>
            </a:r>
            <a:endParaRPr lang="fr-FR" dirty="0"/>
          </a:p>
        </p:txBody>
      </p:sp>
      <p:sp>
        <p:nvSpPr>
          <p:cNvPr id="3" name="Espace réservé du contenu 2"/>
          <p:cNvSpPr>
            <a:spLocks noGrp="1"/>
          </p:cNvSpPr>
          <p:nvPr>
            <p:ph idx="1"/>
          </p:nvPr>
        </p:nvSpPr>
        <p:spPr/>
        <p:txBody>
          <a:bodyPr/>
          <a:lstStyle/>
          <a:p>
            <a:r>
              <a:rPr lang="fr-FR" dirty="0" smtClean="0"/>
              <a:t>3</a:t>
            </a:r>
            <a:r>
              <a:rPr lang="fr-FR" baseline="30000" dirty="0" smtClean="0"/>
              <a:t>ème</a:t>
            </a:r>
            <a:r>
              <a:rPr lang="fr-FR" dirty="0" smtClean="0"/>
              <a:t> B : Mme </a:t>
            </a:r>
            <a:r>
              <a:rPr lang="fr-FR" dirty="0" err="1" smtClean="0"/>
              <a:t>Dussin</a:t>
            </a:r>
            <a:r>
              <a:rPr lang="fr-FR" dirty="0" smtClean="0"/>
              <a:t> : salle 304</a:t>
            </a:r>
          </a:p>
          <a:p>
            <a:r>
              <a:rPr lang="fr-FR" dirty="0" smtClean="0"/>
              <a:t>3</a:t>
            </a:r>
            <a:r>
              <a:rPr lang="fr-FR" baseline="30000" dirty="0" smtClean="0"/>
              <a:t>ème</a:t>
            </a:r>
            <a:r>
              <a:rPr lang="fr-FR" dirty="0" smtClean="0"/>
              <a:t> C : Mme </a:t>
            </a:r>
            <a:r>
              <a:rPr lang="fr-FR" dirty="0" err="1" smtClean="0"/>
              <a:t>Cachapa</a:t>
            </a:r>
            <a:r>
              <a:rPr lang="fr-FR" dirty="0" smtClean="0"/>
              <a:t> : salle 209</a:t>
            </a:r>
          </a:p>
          <a:p>
            <a:r>
              <a:rPr lang="fr-FR" dirty="0" smtClean="0"/>
              <a:t>3</a:t>
            </a:r>
            <a:r>
              <a:rPr lang="fr-FR" baseline="30000" dirty="0" smtClean="0"/>
              <a:t>ème</a:t>
            </a:r>
            <a:r>
              <a:rPr lang="fr-FR" dirty="0" smtClean="0"/>
              <a:t> D : Mme Torres : salle 108</a:t>
            </a:r>
          </a:p>
          <a:p>
            <a:r>
              <a:rPr lang="fr-FR" dirty="0" smtClean="0"/>
              <a:t>3</a:t>
            </a:r>
            <a:r>
              <a:rPr lang="fr-FR" baseline="30000" dirty="0" smtClean="0"/>
              <a:t>ème</a:t>
            </a:r>
            <a:r>
              <a:rPr lang="fr-FR" dirty="0" smtClean="0"/>
              <a:t> E : M. </a:t>
            </a:r>
            <a:r>
              <a:rPr lang="fr-FR" dirty="0" err="1" smtClean="0"/>
              <a:t>Marsaleix</a:t>
            </a:r>
            <a:r>
              <a:rPr lang="fr-FR" dirty="0" smtClean="0"/>
              <a:t> : </a:t>
            </a:r>
            <a:r>
              <a:rPr lang="fr-FR" smtClean="0"/>
              <a:t>salle 102</a:t>
            </a:r>
            <a:endParaRPr lang="fr-FR" dirty="0" smtClean="0"/>
          </a:p>
          <a:p>
            <a:r>
              <a:rPr lang="fr-FR" dirty="0" smtClean="0"/>
              <a:t>3</a:t>
            </a:r>
            <a:r>
              <a:rPr lang="fr-FR" baseline="30000" dirty="0" smtClean="0"/>
              <a:t>ème</a:t>
            </a:r>
            <a:r>
              <a:rPr lang="fr-FR" dirty="0" smtClean="0"/>
              <a:t> F : M. Avignon : salle 101</a:t>
            </a:r>
          </a:p>
          <a:p>
            <a:r>
              <a:rPr lang="fr-FR" dirty="0" smtClean="0"/>
              <a:t>3</a:t>
            </a:r>
            <a:r>
              <a:rPr lang="fr-FR" baseline="30000" dirty="0" smtClean="0"/>
              <a:t>ème</a:t>
            </a:r>
            <a:r>
              <a:rPr lang="fr-FR" dirty="0" smtClean="0"/>
              <a:t> G : Mme </a:t>
            </a:r>
            <a:r>
              <a:rPr lang="fr-FR" dirty="0" err="1" smtClean="0"/>
              <a:t>Leclère</a:t>
            </a:r>
            <a:r>
              <a:rPr lang="fr-FR" dirty="0" smtClean="0"/>
              <a:t> : salle 109</a:t>
            </a:r>
          </a:p>
          <a:p>
            <a:endParaRPr lang="fr-FR" dirty="0"/>
          </a:p>
        </p:txBody>
      </p:sp>
    </p:spTree>
    <p:extLst>
      <p:ext uri="{BB962C8B-B14F-4D97-AF65-F5344CB8AC3E}">
        <p14:creationId xmlns:p14="http://schemas.microsoft.com/office/powerpoint/2010/main" val="342148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noChangeArrowheads="1"/>
          </p:cNvSpPr>
          <p:nvPr>
            <p:ph type="title"/>
          </p:nvPr>
        </p:nvSpPr>
        <p:spPr/>
        <p:txBody>
          <a:bodyPr/>
          <a:lstStyle/>
          <a:p>
            <a:r>
              <a:rPr lang="fr-FR" altLang="fr-FR" smtClean="0"/>
              <a:t>Deux épreuves écrites : 200 points</a:t>
            </a:r>
          </a:p>
        </p:txBody>
      </p:sp>
      <p:sp>
        <p:nvSpPr>
          <p:cNvPr id="7171" name="Espace réservé du contenu 2"/>
          <p:cNvSpPr>
            <a:spLocks noGrp="1" noChangeArrowheads="1"/>
          </p:cNvSpPr>
          <p:nvPr>
            <p:ph idx="1"/>
          </p:nvPr>
        </p:nvSpPr>
        <p:spPr>
          <a:xfrm>
            <a:off x="457200" y="1631950"/>
            <a:ext cx="8226425" cy="4892675"/>
          </a:xfrm>
        </p:spPr>
        <p:txBody>
          <a:bodyPr/>
          <a:lstStyle/>
          <a:p>
            <a:r>
              <a:rPr lang="fr-FR" altLang="fr-FR" sz="1100" smtClean="0"/>
              <a:t> </a:t>
            </a:r>
            <a:r>
              <a:rPr lang="fr-FR" altLang="fr-FR" sz="1600" b="1" smtClean="0">
                <a:latin typeface="Perpetua" pitchFamily="16" charset="0"/>
              </a:rPr>
              <a:t>Mathématiques/Sciences:</a:t>
            </a:r>
          </a:p>
          <a:p>
            <a:r>
              <a:rPr lang="fr-FR" altLang="fr-FR" sz="1600" smtClean="0">
                <a:latin typeface="Perpetua" pitchFamily="16" charset="0"/>
              </a:rPr>
              <a:t>- Après-midi : Épreuve 1 (mathématiques, physique-chimie, sciences de la vie et de la Terre, technologie) [3 h]</a:t>
            </a:r>
          </a:p>
          <a:p>
            <a:r>
              <a:rPr lang="fr-FR" altLang="fr-FR" sz="1600" smtClean="0">
                <a:latin typeface="Perpetua" pitchFamily="16" charset="0"/>
              </a:rPr>
              <a:t>13 h - 15 h : Mathématiques ;</a:t>
            </a:r>
          </a:p>
          <a:p>
            <a:r>
              <a:rPr lang="fr-FR" altLang="fr-FR" sz="1600" smtClean="0">
                <a:latin typeface="Perpetua" pitchFamily="16" charset="0"/>
              </a:rPr>
              <a:t>15 h 15 - 16 h 15 : Physique-chimie, ou sciences de la vie et de la Terre, ou technologie (ou disciplines spécifiques pour les candidats de série professionnelle).</a:t>
            </a:r>
          </a:p>
          <a:p>
            <a:r>
              <a:rPr lang="fr-FR" altLang="fr-FR" sz="1600" b="1" smtClean="0">
                <a:latin typeface="Perpetua" pitchFamily="16" charset="0"/>
              </a:rPr>
              <a:t>Français/Histoire Géo EMC :</a:t>
            </a:r>
            <a:endParaRPr lang="fr-FR" altLang="fr-FR" sz="1600" smtClean="0">
              <a:latin typeface="Perpetua" pitchFamily="16" charset="0"/>
            </a:endParaRPr>
          </a:p>
          <a:p>
            <a:r>
              <a:rPr lang="fr-FR" altLang="fr-FR" sz="1600" smtClean="0">
                <a:latin typeface="Perpetua" pitchFamily="16" charset="0"/>
              </a:rPr>
              <a:t>Épreuve 2 (français, histoire et géographie, enseignement moral et civique) [5 h]</a:t>
            </a:r>
          </a:p>
          <a:p>
            <a:r>
              <a:rPr lang="fr-FR" altLang="fr-FR" sz="1600" smtClean="0">
                <a:latin typeface="Perpetua" pitchFamily="16" charset="0"/>
              </a:rPr>
              <a:t>- Matin : Analyse et compréhension de textes et de documents, maîtrise de différents langages </a:t>
            </a:r>
          </a:p>
          <a:p>
            <a:r>
              <a:rPr lang="fr-FR" altLang="fr-FR" sz="1600" smtClean="0">
                <a:latin typeface="Perpetua" pitchFamily="16" charset="0"/>
              </a:rPr>
              <a:t>9 h - 11 h : Questionnaire portant sur le corpus "histoire et géographie, enseignement moral et civique" ;</a:t>
            </a:r>
          </a:p>
          <a:p>
            <a:r>
              <a:rPr lang="fr-FR" altLang="fr-FR" sz="1600" smtClean="0">
                <a:latin typeface="Perpetua" pitchFamily="16" charset="0"/>
              </a:rPr>
              <a:t>11 h 15 - 12 h 15 : Questionnaire portant sur le corpus "français"</a:t>
            </a:r>
          </a:p>
          <a:p>
            <a:r>
              <a:rPr lang="fr-FR" altLang="fr-FR" sz="1600" smtClean="0">
                <a:latin typeface="Perpetua" pitchFamily="16" charset="0"/>
              </a:rPr>
              <a:t>- Après-midi : Rédaction et maîtrise de la langue</a:t>
            </a:r>
          </a:p>
          <a:p>
            <a:r>
              <a:rPr lang="fr-FR" altLang="fr-FR" sz="1600" smtClean="0">
                <a:latin typeface="Perpetua" pitchFamily="16" charset="0"/>
              </a:rPr>
              <a:t>14 h - 14 h 30 : Dictée et réécriture ;</a:t>
            </a:r>
          </a:p>
          <a:p>
            <a:r>
              <a:rPr lang="fr-FR" altLang="fr-FR" sz="1600" smtClean="0">
                <a:latin typeface="Perpetua" pitchFamily="16" charset="0"/>
              </a:rPr>
              <a:t>14 h 30 - 16 h : Travail d'écriture.</a:t>
            </a:r>
          </a:p>
          <a:p>
            <a:endParaRPr lang="fr-FR" alt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noChangeArrowheads="1"/>
          </p:cNvSpPr>
          <p:nvPr>
            <p:ph type="title"/>
          </p:nvPr>
        </p:nvSpPr>
        <p:spPr/>
        <p:txBody>
          <a:bodyPr/>
          <a:lstStyle/>
          <a:p>
            <a:r>
              <a:rPr lang="fr-FR" altLang="fr-FR" smtClean="0"/>
              <a:t>Une épreuve orale : 100 points</a:t>
            </a:r>
          </a:p>
        </p:txBody>
      </p:sp>
      <p:sp>
        <p:nvSpPr>
          <p:cNvPr id="9219" name="Espace réservé du contenu 2"/>
          <p:cNvSpPr>
            <a:spLocks noGrp="1" noChangeArrowheads="1"/>
          </p:cNvSpPr>
          <p:nvPr>
            <p:ph idx="1"/>
          </p:nvPr>
        </p:nvSpPr>
        <p:spPr/>
        <p:txBody>
          <a:bodyPr/>
          <a:lstStyle/>
          <a:p>
            <a:endParaRPr lang="fr-FR" altLang="fr-FR" sz="2000" b="1" smtClean="0">
              <a:latin typeface="Perpetua" pitchFamily="16" charset="0"/>
            </a:endParaRPr>
          </a:p>
          <a:p>
            <a:r>
              <a:rPr lang="fr-FR" altLang="fr-FR" sz="2000" b="1" smtClean="0">
                <a:latin typeface="Perpetua" pitchFamily="16" charset="0"/>
              </a:rPr>
              <a:t>Une nouvelle épreuve orale</a:t>
            </a:r>
            <a:r>
              <a:rPr lang="fr-FR" altLang="fr-FR" sz="2000" smtClean="0">
                <a:latin typeface="Perpetua" pitchFamily="16" charset="0"/>
              </a:rPr>
              <a:t> de 15 minutes</a:t>
            </a:r>
          </a:p>
          <a:p>
            <a:r>
              <a:rPr lang="fr-FR" altLang="fr-FR" sz="2000" smtClean="0">
                <a:latin typeface="Perpetua" pitchFamily="16" charset="0"/>
              </a:rPr>
              <a:t>Des collégiens impliqués : l’élève présente un projet interdisciplinaire qu’il a conduit dans le cadre des enseignements pratiques interdisciplinaires. L'élève choisit le projet qu’il souhaite présenter ; l’évaluation du travail fait et des connaissances acquises dans le cadre du projet vaut pour la moitié des points. </a:t>
            </a:r>
          </a:p>
          <a:p>
            <a:r>
              <a:rPr lang="fr-FR" altLang="fr-FR" sz="2000" smtClean="0">
                <a:latin typeface="Perpetua" pitchFamily="16" charset="0"/>
              </a:rPr>
              <a:t>Là encore, l’épreuve se déroule en deux temps : le candidat présente pendant 5 minutes son projet, puis il répond aux questions des examinateurs les 10 minutes restantes. </a:t>
            </a:r>
            <a:r>
              <a:rPr lang="fr-FR" altLang="fr-FR" sz="2000" b="1" smtClean="0">
                <a:latin typeface="Perpetua" pitchFamily="16" charset="0"/>
              </a:rPr>
              <a:t>L’épreuve est notée sur 100 points</a:t>
            </a:r>
            <a:r>
              <a:rPr lang="fr-FR" altLang="fr-FR" sz="2000" smtClean="0">
                <a:latin typeface="Perpetua" pitchFamily="16" charset="0"/>
              </a:rPr>
              <a:t> : 50 pour l’expression orale et 50 pour la maîtrise du sujet présenté. Les élèves peuvent être amenés à la passer dans leur collège du 15 avril jusqu’au dernier jour des épreuves écrites du DNB. </a:t>
            </a:r>
          </a:p>
          <a:p>
            <a:endParaRPr lang="fr-FR" altLang="fr-FR" smtClean="0">
              <a:latin typeface="Perpetua" pitchFamily="16" charset="0"/>
            </a:endParaRPr>
          </a:p>
          <a:p>
            <a:endParaRPr lang="fr-FR" alt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noChangeArrowheads="1"/>
          </p:cNvSpPr>
          <p:nvPr>
            <p:ph type="title"/>
          </p:nvPr>
        </p:nvSpPr>
        <p:spPr>
          <a:xfrm>
            <a:off x="457200" y="522288"/>
            <a:ext cx="7210425" cy="649287"/>
          </a:xfrm>
        </p:spPr>
        <p:txBody>
          <a:bodyPr/>
          <a:lstStyle/>
          <a:p>
            <a:r>
              <a:rPr lang="fr-FR" altLang="fr-FR" smtClean="0"/>
              <a:t>Évaluation du socle commun : 400 points</a:t>
            </a:r>
          </a:p>
        </p:txBody>
      </p:sp>
      <p:sp>
        <p:nvSpPr>
          <p:cNvPr id="7171" name="Espace réservé du contenu 2">
            <a:extLst>
              <a:ext uri="{FF2B5EF4-FFF2-40B4-BE49-F238E27FC236}">
                <a16:creationId xmlns="" xmlns:a16="http://schemas.microsoft.com/office/drawing/2014/main" id="{326A5A2C-BDB6-4781-B2FD-5D078056D2E0}"/>
              </a:ext>
            </a:extLst>
          </p:cNvPr>
          <p:cNvSpPr>
            <a:spLocks noGrp="1"/>
          </p:cNvSpPr>
          <p:nvPr>
            <p:ph idx="1"/>
          </p:nvPr>
        </p:nvSpPr>
        <p:spPr>
          <a:xfrm>
            <a:off x="457200" y="1631950"/>
            <a:ext cx="8226425" cy="4460875"/>
          </a:xfrm>
        </p:spPr>
        <p:txBody>
          <a:bodyPr/>
          <a:lstStyle/>
          <a:p>
            <a:pPr>
              <a:defRPr/>
            </a:pPr>
            <a:endParaRPr lang="fr-FR" dirty="0">
              <a:latin typeface="Perpetua" pitchFamily="16" charset="0"/>
            </a:endParaRPr>
          </a:p>
          <a:p>
            <a:pPr marL="0" indent="0" algn="just">
              <a:defRPr/>
            </a:pPr>
            <a:r>
              <a:rPr lang="fr-FR" dirty="0">
                <a:latin typeface="Perpetua" pitchFamily="16" charset="0"/>
              </a:rPr>
              <a:t>Le contrôle continu prend également une nouvelle forme. </a:t>
            </a:r>
            <a:r>
              <a:rPr lang="fr-FR" b="1" dirty="0">
                <a:latin typeface="Perpetua" pitchFamily="16" charset="0"/>
              </a:rPr>
              <a:t>Plus question d'additionner les notes obtenues en contrôle continu tout au long de l’année</a:t>
            </a:r>
            <a:r>
              <a:rPr lang="fr-FR" dirty="0">
                <a:latin typeface="Perpetua" pitchFamily="16" charset="0"/>
              </a:rPr>
              <a:t>. C’est l'évaluation des huit composantes du </a:t>
            </a:r>
            <a:r>
              <a:rPr lang="fr-FR" dirty="0">
                <a:solidFill>
                  <a:schemeClr val="tx1"/>
                </a:solidFill>
                <a:latin typeface="Perpetua" pitchFamily="16" charset="0"/>
                <a:hlinkClick r:id="rId3"/>
              </a:rPr>
              <a:t>socle commun</a:t>
            </a:r>
            <a:r>
              <a:rPr lang="fr-FR" dirty="0">
                <a:latin typeface="Perpetua" pitchFamily="16" charset="0"/>
              </a:rPr>
              <a:t>, lors du conseil de classe du troisième trimestre, qui compte.</a:t>
            </a:r>
          </a:p>
          <a:p>
            <a:pPr>
              <a:defRPr/>
            </a:pPr>
            <a:endParaRPr lang="fr-FR" dirty="0">
              <a:latin typeface="Perpetua" pitchFamily="16" charset="0"/>
            </a:endParaRPr>
          </a:p>
          <a:p>
            <a:pPr>
              <a:defRPr/>
            </a:pPr>
            <a:r>
              <a:rPr lang="fr-FR" dirty="0">
                <a:latin typeface="Perpetua" pitchFamily="16" charset="0"/>
              </a:rPr>
              <a:t>Maîtrise insuffisante (10 points)</a:t>
            </a:r>
          </a:p>
          <a:p>
            <a:pPr>
              <a:defRPr/>
            </a:pPr>
            <a:r>
              <a:rPr lang="fr-FR" dirty="0">
                <a:latin typeface="Perpetua" pitchFamily="16" charset="0"/>
              </a:rPr>
              <a:t>Maîtrise fragile (25 points)</a:t>
            </a:r>
          </a:p>
          <a:p>
            <a:pPr>
              <a:defRPr/>
            </a:pPr>
            <a:r>
              <a:rPr lang="fr-FR" dirty="0">
                <a:latin typeface="Perpetua" pitchFamily="16" charset="0"/>
              </a:rPr>
              <a:t>Maîtrise satisfaisante (40 points)</a:t>
            </a:r>
          </a:p>
          <a:p>
            <a:pPr>
              <a:defRPr/>
            </a:pPr>
            <a:r>
              <a:rPr lang="fr-FR" dirty="0">
                <a:latin typeface="Perpetua" pitchFamily="16" charset="0"/>
              </a:rPr>
              <a:t>Très bonne maîtrise (50 points)</a:t>
            </a:r>
          </a:p>
          <a:p>
            <a:pPr>
              <a:defRPr/>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noChangeArrowheads="1"/>
          </p:cNvSpPr>
          <p:nvPr>
            <p:ph type="title"/>
          </p:nvPr>
        </p:nvSpPr>
        <p:spPr/>
        <p:txBody>
          <a:bodyPr/>
          <a:lstStyle/>
          <a:p>
            <a:pPr algn="ctr"/>
            <a:r>
              <a:rPr lang="fr-FR" altLang="fr-FR" smtClean="0"/>
              <a:t>Les domaines du socle commun</a:t>
            </a:r>
          </a:p>
        </p:txBody>
      </p:sp>
      <p:sp>
        <p:nvSpPr>
          <p:cNvPr id="13315" name="Espace réservé du contenu 2"/>
          <p:cNvSpPr>
            <a:spLocks noGrp="1" noChangeArrowheads="1"/>
          </p:cNvSpPr>
          <p:nvPr>
            <p:ph idx="1"/>
          </p:nvPr>
        </p:nvSpPr>
        <p:spPr>
          <a:xfrm>
            <a:off x="457200" y="1268413"/>
            <a:ext cx="8226425" cy="5329237"/>
          </a:xfrm>
        </p:spPr>
        <p:txBody>
          <a:bodyPr/>
          <a:lstStyle/>
          <a:p>
            <a:r>
              <a:rPr lang="fr-FR" altLang="fr-FR" sz="1600" smtClean="0">
                <a:latin typeface="Perpetua" pitchFamily="16" charset="0"/>
              </a:rPr>
              <a:t>Art. D. 122-1.-Le socle commun de connaissances, de compétences et de culture prévu à l’article L. 122-1-1 est composé de cinq domaines de formation qui définissent les grands enjeux de formation durant la scolarité obligatoire :</a:t>
            </a:r>
            <a:br>
              <a:rPr lang="fr-FR" altLang="fr-FR" sz="1600" smtClean="0">
                <a:latin typeface="Perpetua" pitchFamily="16" charset="0"/>
              </a:rPr>
            </a:br>
            <a:r>
              <a:rPr lang="fr-FR" altLang="fr-FR" sz="1600" smtClean="0">
                <a:latin typeface="Perpetua" pitchFamily="16" charset="0"/>
              </a:rPr>
              <a:t/>
            </a:r>
            <a:br>
              <a:rPr lang="fr-FR" altLang="fr-FR" sz="1600" smtClean="0">
                <a:latin typeface="Perpetua" pitchFamily="16" charset="0"/>
              </a:rPr>
            </a:br>
            <a:r>
              <a:rPr lang="fr-FR" altLang="fr-FR" sz="1600" smtClean="0">
                <a:latin typeface="Perpetua" pitchFamily="16" charset="0"/>
              </a:rPr>
              <a:t>« 1° Les langages pour penser et communiquer : ce domaine vise l’apprentissage de la langue française, des langues étrangères et, le cas échéant, régionales, des langages scientifiques, des langages informatiques et des médias ainsi que des langages des arts et du corps ;</a:t>
            </a:r>
            <a:br>
              <a:rPr lang="fr-FR" altLang="fr-FR" sz="1600" smtClean="0">
                <a:latin typeface="Perpetua" pitchFamily="16" charset="0"/>
              </a:rPr>
            </a:br>
            <a:r>
              <a:rPr lang="fr-FR" altLang="fr-FR" sz="1600" smtClean="0">
                <a:latin typeface="Perpetua" pitchFamily="16" charset="0"/>
              </a:rPr>
              <a:t/>
            </a:r>
            <a:br>
              <a:rPr lang="fr-FR" altLang="fr-FR" sz="1600" smtClean="0">
                <a:latin typeface="Perpetua" pitchFamily="16" charset="0"/>
              </a:rPr>
            </a:br>
            <a:r>
              <a:rPr lang="fr-FR" altLang="fr-FR" sz="1600" smtClean="0">
                <a:latin typeface="Perpetua" pitchFamily="16" charset="0"/>
              </a:rPr>
              <a:t>« 2° Les méthodes et outils pour apprendre : ce domaine vise un enseignement explicite des moyens d’accès à l’information et à la documentation, des outils numériques, de la conduite de</a:t>
            </a:r>
            <a:br>
              <a:rPr lang="fr-FR" altLang="fr-FR" sz="1600" smtClean="0">
                <a:latin typeface="Perpetua" pitchFamily="16" charset="0"/>
              </a:rPr>
            </a:br>
            <a:r>
              <a:rPr lang="fr-FR" altLang="fr-FR" sz="1600" smtClean="0">
                <a:latin typeface="Perpetua" pitchFamily="16" charset="0"/>
              </a:rPr>
              <a:t>projets individuels et collectifs ainsi que de l’organisation des apprentissages ;</a:t>
            </a:r>
            <a:br>
              <a:rPr lang="fr-FR" altLang="fr-FR" sz="1600" smtClean="0">
                <a:latin typeface="Perpetua" pitchFamily="16" charset="0"/>
              </a:rPr>
            </a:br>
            <a:r>
              <a:rPr lang="fr-FR" altLang="fr-FR" sz="1600" smtClean="0">
                <a:latin typeface="Perpetua" pitchFamily="16" charset="0"/>
              </a:rPr>
              <a:t/>
            </a:r>
            <a:br>
              <a:rPr lang="fr-FR" altLang="fr-FR" sz="1600" smtClean="0">
                <a:latin typeface="Perpetua" pitchFamily="16" charset="0"/>
              </a:rPr>
            </a:br>
            <a:r>
              <a:rPr lang="fr-FR" altLang="fr-FR" sz="1600" smtClean="0">
                <a:latin typeface="Perpetua" pitchFamily="16" charset="0"/>
              </a:rPr>
              <a:t>« 3° La formation de la personne et du citoyen : ce domaine vise un apprentissage de la vie en société, de l’action collective et de la citoyenneté, par une formation morale et civique respectueuse des choix personnels et des responsabilités individuelles ;</a:t>
            </a:r>
            <a:br>
              <a:rPr lang="fr-FR" altLang="fr-FR" sz="1600" smtClean="0">
                <a:latin typeface="Perpetua" pitchFamily="16" charset="0"/>
              </a:rPr>
            </a:br>
            <a:r>
              <a:rPr lang="fr-FR" altLang="fr-FR" sz="1600" smtClean="0">
                <a:latin typeface="Perpetua" pitchFamily="16" charset="0"/>
              </a:rPr>
              <a:t/>
            </a:r>
            <a:br>
              <a:rPr lang="fr-FR" altLang="fr-FR" sz="1600" smtClean="0">
                <a:latin typeface="Perpetua" pitchFamily="16" charset="0"/>
              </a:rPr>
            </a:br>
            <a:r>
              <a:rPr lang="fr-FR" altLang="fr-FR" sz="1600" smtClean="0">
                <a:latin typeface="Perpetua" pitchFamily="16" charset="0"/>
              </a:rPr>
              <a:t>« 4° Les systèmes naturels et les systèmes techniques : ce domaine est centré sur l’approche scientifique et technique de la Terre et de l’Univers ; il vise à développer la curiosité, le sens de l’observation, la capacité à résoudre des problèmes ;</a:t>
            </a:r>
            <a:br>
              <a:rPr lang="fr-FR" altLang="fr-FR" sz="1600" smtClean="0">
                <a:latin typeface="Perpetua" pitchFamily="16" charset="0"/>
              </a:rPr>
            </a:br>
            <a:r>
              <a:rPr lang="fr-FR" altLang="fr-FR" sz="1600" smtClean="0">
                <a:latin typeface="Perpetua" pitchFamily="16" charset="0"/>
              </a:rPr>
              <a:t/>
            </a:r>
            <a:br>
              <a:rPr lang="fr-FR" altLang="fr-FR" sz="1600" smtClean="0">
                <a:latin typeface="Perpetua" pitchFamily="16" charset="0"/>
              </a:rPr>
            </a:br>
            <a:r>
              <a:rPr lang="fr-FR" altLang="fr-FR" sz="1600" smtClean="0">
                <a:latin typeface="Perpetua" pitchFamily="16" charset="0"/>
              </a:rPr>
              <a:t>« 5° Les représentations du monde et l’activité humaine : ce domaine est consacré à la compréhension des sociétés dans le temps et dans l’espace, à l’interprétation de leurs productions culturelles et à la connaissance du monde social contemporain.»</a:t>
            </a:r>
          </a:p>
          <a:p>
            <a:endParaRPr lang="fr-FR" altLang="fr-F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noChangeArrowheads="1"/>
          </p:cNvSpPr>
          <p:nvPr>
            <p:ph type="title"/>
          </p:nvPr>
        </p:nvSpPr>
        <p:spPr/>
        <p:txBody>
          <a:bodyPr/>
          <a:lstStyle/>
          <a:p>
            <a:r>
              <a:rPr lang="fr-FR" altLang="fr-FR" smtClean="0"/>
              <a:t>Des points supplémentaires</a:t>
            </a:r>
          </a:p>
        </p:txBody>
      </p:sp>
      <p:sp>
        <p:nvSpPr>
          <p:cNvPr id="15363" name="Espace réservé du contenu 2"/>
          <p:cNvSpPr>
            <a:spLocks noGrp="1" noChangeArrowheads="1"/>
          </p:cNvSpPr>
          <p:nvPr>
            <p:ph idx="1"/>
          </p:nvPr>
        </p:nvSpPr>
        <p:spPr/>
        <p:txBody>
          <a:bodyPr/>
          <a:lstStyle/>
          <a:p>
            <a:endParaRPr lang="fr-FR" altLang="fr-FR" sz="2800" smtClean="0">
              <a:latin typeface="Perpetua" pitchFamily="16" charset="0"/>
            </a:endParaRPr>
          </a:p>
          <a:p>
            <a:endParaRPr lang="fr-FR" altLang="fr-FR" smtClean="0">
              <a:latin typeface="Perpetua" pitchFamily="16" charset="0"/>
            </a:endParaRPr>
          </a:p>
          <a:p>
            <a:r>
              <a:rPr lang="fr-FR" altLang="fr-FR" smtClean="0">
                <a:latin typeface="Perpetua" pitchFamily="16" charset="0"/>
              </a:rPr>
              <a:t>Des points supplémentaires sont accordés aux candidats ayant suivi un enseignement de complément selon le niveau qu'ils ont acquis à la fin du cycle 4 au regard des objectifs d'apprentissage de cet enseignement : au collège il s’agit du Latin et du Grec</a:t>
            </a:r>
          </a:p>
          <a:p>
            <a:r>
              <a:rPr lang="fr-FR" altLang="fr-FR" smtClean="0">
                <a:latin typeface="Perpetua" pitchFamily="16" charset="0"/>
              </a:rPr>
              <a:t>10 points si les objectifs d'apprentissage du cycle sont atteints</a:t>
            </a:r>
          </a:p>
          <a:p>
            <a:r>
              <a:rPr lang="fr-FR" altLang="fr-FR" smtClean="0">
                <a:latin typeface="Perpetua" pitchFamily="16" charset="0"/>
              </a:rPr>
              <a:t>20 points si les objectifs d'apprentissage du cycle sont dépassés</a:t>
            </a:r>
          </a:p>
          <a:p>
            <a:endParaRPr lang="fr-FR" alt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noChangeArrowheads="1"/>
          </p:cNvSpPr>
          <p:nvPr>
            <p:ph type="title"/>
          </p:nvPr>
        </p:nvSpPr>
        <p:spPr/>
        <p:txBody>
          <a:bodyPr/>
          <a:lstStyle/>
          <a:p>
            <a:endParaRPr lang="fr-FR" altLang="fr-FR" smtClean="0"/>
          </a:p>
        </p:txBody>
      </p:sp>
      <p:sp>
        <p:nvSpPr>
          <p:cNvPr id="17411" name="Espace réservé du contenu 2"/>
          <p:cNvSpPr>
            <a:spLocks noGrp="1" noChangeArrowheads="1"/>
          </p:cNvSpPr>
          <p:nvPr>
            <p:ph idx="1"/>
          </p:nvPr>
        </p:nvSpPr>
        <p:spPr>
          <a:xfrm>
            <a:off x="457200" y="1631950"/>
            <a:ext cx="8226425" cy="4533900"/>
          </a:xfrm>
        </p:spPr>
        <p:txBody>
          <a:bodyPr/>
          <a:lstStyle/>
          <a:p>
            <a:endParaRPr lang="fr-FR" altLang="fr-FR" dirty="0" smtClean="0">
              <a:latin typeface="Perpetua" pitchFamily="16" charset="0"/>
            </a:endParaRPr>
          </a:p>
          <a:p>
            <a:r>
              <a:rPr lang="fr-FR" altLang="fr-FR" sz="1800" dirty="0" smtClean="0">
                <a:latin typeface="Perpetua" pitchFamily="16" charset="0"/>
              </a:rPr>
              <a:t>Le DNB est attribué sur la base de </a:t>
            </a:r>
            <a:r>
              <a:rPr lang="fr-FR" altLang="fr-FR" sz="1800" b="1" dirty="0" smtClean="0">
                <a:latin typeface="Perpetua" pitchFamily="16" charset="0"/>
              </a:rPr>
              <a:t>la somme des points obtenus pendant le</a:t>
            </a:r>
          </a:p>
          <a:p>
            <a:r>
              <a:rPr lang="fr-FR" altLang="fr-FR" sz="1800" b="1" dirty="0" smtClean="0">
                <a:latin typeface="Perpetua" pitchFamily="16" charset="0"/>
              </a:rPr>
              <a:t>contrôle continu (sur 400 points) et au contrôle terminal (sur 300 points) :</a:t>
            </a:r>
          </a:p>
          <a:p>
            <a:r>
              <a:rPr lang="fr-FR" altLang="fr-FR" sz="1800" dirty="0" smtClean="0">
                <a:latin typeface="Perpetua" pitchFamily="16" charset="0"/>
              </a:rPr>
              <a:t>L’élève qui atteint au moins 350 points (700 / 2) est déclaré admis.</a:t>
            </a:r>
          </a:p>
          <a:p>
            <a:r>
              <a:rPr lang="fr-FR" altLang="fr-FR" sz="1800" dirty="0" smtClean="0">
                <a:latin typeface="Perpetua" pitchFamily="16" charset="0"/>
              </a:rPr>
              <a:t>Il obtient la mention « assez bien » à partir de 420 points ;</a:t>
            </a:r>
          </a:p>
          <a:p>
            <a:r>
              <a:rPr lang="fr-FR" altLang="fr-FR" sz="1800" dirty="0" smtClean="0">
                <a:latin typeface="Perpetua" pitchFamily="16" charset="0"/>
              </a:rPr>
              <a:t>La mention « bien » à partir de 490 points ;</a:t>
            </a:r>
          </a:p>
          <a:p>
            <a:r>
              <a:rPr lang="fr-FR" altLang="fr-FR" sz="1800" dirty="0" smtClean="0">
                <a:latin typeface="Perpetua" pitchFamily="16" charset="0"/>
              </a:rPr>
              <a:t>La mention « très bien » à partir de 560 points.</a:t>
            </a:r>
          </a:p>
          <a:p>
            <a:r>
              <a:rPr lang="fr-FR" altLang="fr-FR" sz="1800" b="1" dirty="0" smtClean="0">
                <a:latin typeface="Perpetua" pitchFamily="16" charset="0"/>
              </a:rPr>
              <a:t>Cette année, 85% de nos élèves ont eu leur DNB : sur 124 élèves, 94 soit 75% ont eu une mention : 36 une mention AB (38,3%), 34 une mention B (36,1%)et 24 une mention TB (25,6%)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noChangeArrowheads="1"/>
          </p:cNvSpPr>
          <p:nvPr>
            <p:ph type="title"/>
          </p:nvPr>
        </p:nvSpPr>
        <p:spPr/>
        <p:txBody>
          <a:bodyPr/>
          <a:lstStyle/>
          <a:p>
            <a:r>
              <a:rPr lang="fr-FR" altLang="fr-FR" smtClean="0"/>
              <a:t>Réussir son orientation</a:t>
            </a:r>
          </a:p>
        </p:txBody>
      </p:sp>
      <p:sp>
        <p:nvSpPr>
          <p:cNvPr id="10243" name="Espace réservé du contenu 2">
            <a:extLst>
              <a:ext uri="{FF2B5EF4-FFF2-40B4-BE49-F238E27FC236}">
                <a16:creationId xmlns="" xmlns:a16="http://schemas.microsoft.com/office/drawing/2014/main" id="{9E930EA2-2073-4666-BB57-4B7D9755A3CB}"/>
              </a:ext>
            </a:extLst>
          </p:cNvPr>
          <p:cNvSpPr>
            <a:spLocks noGrp="1"/>
          </p:cNvSpPr>
          <p:nvPr>
            <p:ph idx="1"/>
          </p:nvPr>
        </p:nvSpPr>
        <p:spPr>
          <a:xfrm>
            <a:off x="457200" y="1631950"/>
            <a:ext cx="8226425" cy="4676775"/>
          </a:xfrm>
        </p:spPr>
        <p:txBody>
          <a:bodyPr/>
          <a:lstStyle/>
          <a:p>
            <a:pPr indent="-269875" algn="just">
              <a:spcBef>
                <a:spcPts val="575"/>
              </a:spcBef>
              <a:spcAft>
                <a:spcPts val="600"/>
              </a:spcAft>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dirty="0">
              <a:latin typeface="Perpetua" pitchFamily="16" charset="0"/>
            </a:endParaRPr>
          </a:p>
          <a:p>
            <a:pPr indent="-269875" algn="just">
              <a:spcBef>
                <a:spcPts val="575"/>
              </a:spcBef>
              <a:spcAft>
                <a:spcPts val="600"/>
              </a:spcAft>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dirty="0">
              <a:latin typeface="Perpetua" pitchFamily="16" charset="0"/>
            </a:endParaRPr>
          </a:p>
          <a:p>
            <a:pPr marL="269875" indent="-269875" algn="just">
              <a:spcBef>
                <a:spcPts val="575"/>
              </a:spcBef>
              <a:spcAft>
                <a:spcPts val="600"/>
              </a:spcAft>
              <a:buClr>
                <a:srgbClr val="92D050"/>
              </a:buClr>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800" dirty="0">
                <a:latin typeface="Perpetua" pitchFamily="16" charset="0"/>
              </a:rPr>
              <a:t>La 3ème est un palier d'orientation</a:t>
            </a:r>
          </a:p>
          <a:p>
            <a:pPr marL="269875" indent="-269875" algn="just">
              <a:spcBef>
                <a:spcPts val="575"/>
              </a:spcBef>
              <a:spcAft>
                <a:spcPts val="600"/>
              </a:spcAft>
              <a:buSzPct val="85000"/>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800" dirty="0">
              <a:latin typeface="Perpetua" pitchFamily="16" charset="0"/>
            </a:endParaRPr>
          </a:p>
          <a:p>
            <a:pPr marL="269875" indent="-269875" algn="just">
              <a:spcBef>
                <a:spcPts val="575"/>
              </a:spcBef>
              <a:spcAft>
                <a:spcPts val="600"/>
              </a:spcAft>
              <a:buClr>
                <a:srgbClr val="92D050"/>
              </a:buClr>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800" dirty="0">
                <a:latin typeface="Perpetua" pitchFamily="16" charset="0"/>
              </a:rPr>
              <a:t>Les élèves vont devoir faire un choix quant à la poursuite de leur scolarité en tenant compte de leur projet et de leurs résultats scolaires</a:t>
            </a:r>
          </a:p>
          <a:p>
            <a:pPr marL="269875" indent="-269875" algn="just">
              <a:spcBef>
                <a:spcPts val="575"/>
              </a:spcBef>
              <a:spcAft>
                <a:spcPts val="600"/>
              </a:spcAft>
              <a:buClr>
                <a:srgbClr val="92D050"/>
              </a:buClr>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endParaRPr lang="fr-FR" sz="2800" dirty="0">
              <a:latin typeface="Perpetua" pitchFamily="16" charset="0"/>
            </a:endParaRPr>
          </a:p>
          <a:p>
            <a:pPr marL="269875" indent="-269875" algn="just">
              <a:spcBef>
                <a:spcPts val="575"/>
              </a:spcBef>
              <a:spcAft>
                <a:spcPts val="600"/>
              </a:spcAft>
              <a:buClr>
                <a:srgbClr val="92D050"/>
              </a:buClr>
              <a:buSzPct val="85000"/>
              <a:buFont typeface="Arial" pitchFamily="34" charset="0"/>
              <a:buChar char="•"/>
              <a:tabLst>
                <a:tab pos="269875" algn="l"/>
                <a:tab pos="374650"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Lst>
              <a:defRPr/>
            </a:pPr>
            <a:r>
              <a:rPr lang="fr-FR" sz="2800" dirty="0">
                <a:latin typeface="Perpetua" pitchFamily="16" charset="0"/>
              </a:rPr>
              <a:t>La réflexion se mène tout au long de l’année scolaire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S PGothic" pitchFamily="32"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3379</TotalTime>
  <Words>1016</Words>
  <Application>Microsoft Office PowerPoint</Application>
  <PresentationFormat>Affichage à l'écran (4:3)</PresentationFormat>
  <Paragraphs>213</Paragraphs>
  <Slides>23</Slides>
  <Notes>22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12_Thème Office</vt:lpstr>
      <vt:lpstr>Présentation PowerPoint</vt:lpstr>
      <vt:lpstr>Obtenir son DNB</vt:lpstr>
      <vt:lpstr>Deux épreuves écrites : 200 points</vt:lpstr>
      <vt:lpstr>Une épreuve orale : 100 points</vt:lpstr>
      <vt:lpstr>Évaluation du socle commun : 400 points</vt:lpstr>
      <vt:lpstr>Les domaines du socle commun</vt:lpstr>
      <vt:lpstr>Des points supplémentaires</vt:lpstr>
      <vt:lpstr>Présentation PowerPoint</vt:lpstr>
      <vt:lpstr>Réussir son orientation</vt:lpstr>
      <vt:lpstr>Présentation PowerPoint</vt:lpstr>
      <vt:lpstr>Présentation PowerPoint</vt:lpstr>
      <vt:lpstr>    La voie générale et technologique</vt:lpstr>
      <vt:lpstr>Présentation PowerPoint</vt:lpstr>
      <vt:lpstr>Présentation PowerPoint</vt:lpstr>
      <vt:lpstr>            La voie professionnelle</vt:lpstr>
      <vt:lpstr>Présentation PowerPoint</vt:lpstr>
      <vt:lpstr>Présentation PowerPoint</vt:lpstr>
      <vt:lpstr>Présentation PowerPoint</vt:lpstr>
      <vt:lpstr>Se renseigner</vt:lpstr>
      <vt:lpstr>Le calendrier de l'année</vt:lpstr>
      <vt:lpstr>Le calendrier de l'année</vt:lpstr>
      <vt:lpstr>Merci de votre attention</vt:lpstr>
      <vt:lpstr>Professeurs principaux de 3ème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SAIO Versailles</dc:creator>
  <cp:lastModifiedBy>sec1</cp:lastModifiedBy>
  <cp:revision>227</cp:revision>
  <cp:lastPrinted>2016-01-15T12:48:58Z</cp:lastPrinted>
  <dcterms:created xsi:type="dcterms:W3CDTF">2013-11-05T09:25:35Z</dcterms:created>
  <dcterms:modified xsi:type="dcterms:W3CDTF">2017-09-15T13:54:00Z</dcterms:modified>
</cp:coreProperties>
</file>